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88"/>
  </p:notesMasterIdLst>
  <p:sldIdLst>
    <p:sldId id="360" r:id="rId2"/>
    <p:sldId id="260" r:id="rId3"/>
    <p:sldId id="261" r:id="rId4"/>
    <p:sldId id="262" r:id="rId5"/>
    <p:sldId id="264" r:id="rId6"/>
    <p:sldId id="265" r:id="rId7"/>
    <p:sldId id="267" r:id="rId8"/>
    <p:sldId id="268" r:id="rId9"/>
    <p:sldId id="269" r:id="rId10"/>
    <p:sldId id="270" r:id="rId11"/>
    <p:sldId id="272" r:id="rId12"/>
    <p:sldId id="274" r:id="rId13"/>
    <p:sldId id="275" r:id="rId14"/>
    <p:sldId id="277" r:id="rId15"/>
    <p:sldId id="278" r:id="rId16"/>
    <p:sldId id="279" r:id="rId17"/>
    <p:sldId id="282" r:id="rId18"/>
    <p:sldId id="283" r:id="rId19"/>
    <p:sldId id="284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6" r:id="rId29"/>
    <p:sldId id="297" r:id="rId30"/>
    <p:sldId id="300" r:id="rId31"/>
    <p:sldId id="301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2" r:id="rId71"/>
    <p:sldId id="343" r:id="rId72"/>
    <p:sldId id="344" r:id="rId73"/>
    <p:sldId id="345" r:id="rId74"/>
    <p:sldId id="346" r:id="rId75"/>
    <p:sldId id="347" r:id="rId76"/>
    <p:sldId id="348" r:id="rId77"/>
    <p:sldId id="349" r:id="rId78"/>
    <p:sldId id="350" r:id="rId79"/>
    <p:sldId id="351" r:id="rId80"/>
    <p:sldId id="352" r:id="rId81"/>
    <p:sldId id="353" r:id="rId82"/>
    <p:sldId id="354" r:id="rId83"/>
    <p:sldId id="355" r:id="rId84"/>
    <p:sldId id="356" r:id="rId85"/>
    <p:sldId id="357" r:id="rId86"/>
    <p:sldId id="358" r:id="rId87"/>
  </p:sldIdLst>
  <p:sldSz cx="9144000" cy="5143500" type="screen16x9"/>
  <p:notesSz cx="6858000" cy="9144000"/>
  <p:embeddedFontLst>
    <p:embeddedFont>
      <p:font typeface="Nunito" pitchFamily="2" charset="77"/>
      <p:regular r:id="rId89"/>
      <p:bold r:id="rId90"/>
      <p:italic r:id="rId91"/>
      <p:boldItalic r:id="rId92"/>
    </p:embeddedFont>
    <p:embeddedFont>
      <p:font typeface="Proxima Nova" panose="02000506030000020004" pitchFamily="2" charset="0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3C2A755-DC8F-433F-9912-A3D2D0B35A1C}">
  <a:tblStyle styleId="{23C2A755-DC8F-433F-9912-A3D2D0B35A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8ABABF5-7B3A-45FC-8178-CD8467FB3D1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2"/>
  </p:normalViewPr>
  <p:slideViewPr>
    <p:cSldViewPr snapToGrid="0">
      <p:cViewPr>
        <p:scale>
          <a:sx n="153" d="100"/>
          <a:sy n="153" d="100"/>
        </p:scale>
        <p:origin x="440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5.fntdata"/><Relationship Id="rId9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2c1e9980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2c1e9980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12c1e99806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12c1e99806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12c1e99806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12c1e99806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2c1e99806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2c1e99806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2c1e99806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2c1e99806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12c1e99806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12c1e99806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12c1e99806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12c1e99806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12c1e99806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12c1e99806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2c1e99806_0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2c1e99806_0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2c1e99806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2c1e99806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12c1e9980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12c1e9980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12c1e99806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12c1e99806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12c1e99806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12c1e99806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2c1e99806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2c1e99806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2c1e99806_0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2c1e99806_0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12c1e99806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12c1e99806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2c1e99806_0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2c1e99806_0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2c1e99806_0_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2c1e99806_0_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2c1e99806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2c1e99806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12c1e99806_0_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12c1e99806_0_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12c1e99806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12c1e99806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2c1e99806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12c1e99806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12c1e99806_0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12c1e99806_0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12c1e99806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12c1e99806_0_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12c1e99806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12c1e99806_0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12c1e99806_0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12c1e99806_0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12c1e99806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12c1e99806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12c1e99806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12c1e99806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2c1e99806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2c1e99806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12c1e99806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12c1e99806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2c1e99806_0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12c1e99806_0_5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12c1e99806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112c1e99806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12c1e99806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12c1e99806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12c1e9980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12c1e9980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12c1e99806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12c1e99806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2c1e99806_0_6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12c1e99806_0_6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12c1e99806_0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12c1e99806_0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112c1e99806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112c1e99806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12c1e99806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12c1e99806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131e0241bd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131e0241bd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12c1e99806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12c1e99806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12c1e99806_0_7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12c1e99806_0_7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12c1e99806_0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12c1e99806_0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12c1e99806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12c1e99806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12c1e99806_0_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12c1e99806_0_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112c1e99806_0_7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112c1e99806_0_7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12c1e99806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112c1e99806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probability that the difference is a random fluctuation due to sampling variability is very low, and therefore, the difference is caused by the fact that these two populations come from two distinct distributions.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12c1e99806_0_7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112c1e99806_0_7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12c1e99806_0_8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12c1e99806_0_8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112c1e99806_0_7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112c1e99806_0_7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12c1e99806_0_8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12c1e99806_0_8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12c1e99806_0_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12c1e99806_0_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12c1e99806_0_8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12c1e99806_0_8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12c1e99806_0_8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12c1e99806_0_8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2c1e9980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2c1e9980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12c1e99806_0_8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12c1e99806_0_8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12c1e99806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12c1e99806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12c1e99806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12c1e99806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12c1e99806_0_6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112c1e99806_0_6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12c1e99806_0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112c1e99806_0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12c1e99806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12c1e99806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112c1e99806_0_8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112c1e99806_0_8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112c1e99806_0_8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112c1e99806_0_8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12c1e99806_0_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112c1e99806_0_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12c1e99806_0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112c1e99806_0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2c1e99806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2c1e99806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12c1e99806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12c1e99806_0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12c1e99806_0_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112c1e99806_0_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112c1e99806_0_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112c1e99806_0_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112c1e99806_0_9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112c1e99806_0_9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12c1e99806_0_9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12c1e99806_0_9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12c1e99806_0_9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112c1e99806_0_9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0e0bae0a9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0e0bae0a9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12c1e99806_0_9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112c1e99806_0_9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0e0bae0a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10e0bae0a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112c1e99806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112c1e99806_0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12c1e99806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12c1e99806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12c1e99806_0_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112c1e99806_0_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12c1e99806_0_9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12c1e99806_0_9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12c1e99806_0_10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112c1e99806_0_10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112c1e99806_0_10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112c1e99806_0_10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112c1e99806_0_10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112c1e99806_0_10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112c1e99806_0_1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112c1e99806_0_1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12c1e99806_0_1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112c1e99806_0_1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2c1e998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2c1e998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None/>
              <a:defRPr sz="2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■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■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Nunito"/>
              <a:buChar char="■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stanford-cs329s.github.io/syllabu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hotelmanagement.net/tech/japan-s-henn-na-hotel-fires-half-its-robot-workforce" TargetMode="Externa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hBMHohkRgA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11.09963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04662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TxHm36cJNNzR8kWX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adewithml.com/courses/mlops/monitoring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SeldonIO/alibi-detect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forms.gle/TxHm36cJNNzR8kWX8" TargetMode="Externa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907.06558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andas-profiling/pandas-profiling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hyperlink" Target="https://pair-code.github.io/facets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eat-expectations/great_expectations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hyperlink" Target="https://youtu.be/GHk5HMW4XMA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ascraft.com/2011/02/15/measure-anything-measure-everything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skillsmatter.com/skillscasts/13983-data-engineering-in-badoo-handling-20-billion-events-per-day#video" TargetMode="External"/><Relationship Id="rId4" Type="http://schemas.openxmlformats.org/officeDocument/2006/relationships/image" Target="../media/image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uters.com/article/us-amazon-com-jobs-automation-insight/amazon-scraps-secret-ai-recruiting-tool-that-showed-bias-against-women-idUSKCN1MK08G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44750" y="1499250"/>
            <a:ext cx="7127700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dirty="0">
                <a:latin typeface="Nunito"/>
                <a:ea typeface="Nunito"/>
                <a:cs typeface="Nunito"/>
                <a:sym typeface="Nunito"/>
              </a:rPr>
              <a:t>Monitoreo de modelos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3200" b="1" dirty="0">
              <a:latin typeface="Nunito"/>
              <a:ea typeface="Nunito"/>
              <a:cs typeface="Nunito"/>
              <a:sym typeface="Nunito"/>
            </a:endParaRPr>
          </a:p>
          <a:p>
            <a:pPr lvl="0"/>
            <a:r>
              <a:rPr lang="es-ES" sz="1800" i="1" dirty="0">
                <a:latin typeface="Nunito"/>
                <a:ea typeface="Nunito"/>
                <a:cs typeface="Nunito"/>
                <a:sym typeface="Nunito"/>
              </a:rPr>
              <a:t>Presentación con una selección de las </a:t>
            </a:r>
            <a:r>
              <a:rPr lang="es-ES" sz="1800" i="1" dirty="0" err="1">
                <a:latin typeface="Nunito"/>
                <a:ea typeface="Nunito"/>
                <a:cs typeface="Nunito"/>
                <a:sym typeface="Nunito"/>
              </a:rPr>
              <a:t>slides</a:t>
            </a:r>
            <a:r>
              <a:rPr lang="es-ES" sz="1800" i="1" dirty="0">
                <a:latin typeface="Nunito"/>
                <a:ea typeface="Nunito"/>
                <a:cs typeface="Nunito"/>
                <a:sym typeface="Nunito"/>
              </a:rPr>
              <a:t> de las dos primeras presentaciones de Chip Huyen que se pueden consultar en </a:t>
            </a:r>
            <a:r>
              <a:rPr lang="es-ES" sz="1800" i="1" dirty="0">
                <a:latin typeface="Nunito"/>
                <a:ea typeface="Nunito"/>
                <a:cs typeface="Nunito"/>
                <a:sym typeface="Nunito"/>
                <a:hlinkClick r:id="rId3"/>
              </a:rPr>
              <a:t>stanford-cs329s.github.io/</a:t>
            </a:r>
            <a:r>
              <a:rPr lang="es-ES" sz="1800" i="1" dirty="0" err="1">
                <a:latin typeface="Nunito"/>
                <a:ea typeface="Nunito"/>
                <a:cs typeface="Nunito"/>
                <a:sym typeface="Nunito"/>
                <a:hlinkClick r:id="rId3"/>
              </a:rPr>
              <a:t>syllabus.html</a:t>
            </a:r>
            <a:endParaRPr lang="es-ES" sz="2400" i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74675" y="4568500"/>
            <a:ext cx="527655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Julio </a:t>
            </a:r>
            <a:r>
              <a:rPr lang="es-ES" sz="1300" dirty="0" err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Waissman</a:t>
            </a:r>
            <a:r>
              <a:rPr lang="es-ES" sz="1300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| MCD/Unison | </a:t>
            </a:r>
            <a:r>
              <a:rPr lang="es-ES" sz="13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Aprendizaje Automático </a:t>
            </a:r>
            <a:r>
              <a:rPr lang="es-ES" sz="1300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Aplicado </a:t>
            </a:r>
            <a:endParaRPr sz="1300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98" name="Google Shape;19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1341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7"/>
          <p:cNvSpPr txBox="1">
            <a:spLocks noGrp="1"/>
          </p:cNvSpPr>
          <p:nvPr>
            <p:ph type="body" idx="1"/>
          </p:nvPr>
        </p:nvSpPr>
        <p:spPr>
          <a:xfrm>
            <a:off x="73200" y="1586700"/>
            <a:ext cx="3480300" cy="23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“Guests complained their robot room assistants thought snoring sounds were commands and would wake them up repeatedly during the night.”</a:t>
            </a:r>
            <a:endParaRPr i="1"/>
          </a:p>
        </p:txBody>
      </p:sp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3032" y="1341550"/>
            <a:ext cx="4980968" cy="332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27"/>
          <p:cNvCxnSpPr/>
          <p:nvPr/>
        </p:nvCxnSpPr>
        <p:spPr>
          <a:xfrm rot="10800000" flipH="1">
            <a:off x="337658" y="4860017"/>
            <a:ext cx="8134800" cy="93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2" name="Google Shape;202;p27"/>
          <p:cNvSpPr txBox="1"/>
          <p:nvPr/>
        </p:nvSpPr>
        <p:spPr>
          <a:xfrm>
            <a:off x="337800" y="4922975"/>
            <a:ext cx="5455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https://www.hotelmanagement.net/tech/japan-s-henn-na-hotel-fires-half-its-robot-workforce</a:t>
            </a:r>
            <a:r>
              <a:rPr lang="en" sz="1000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1000">
              <a:solidFill>
                <a:srgbClr val="03035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an ML failure?</a:t>
            </a:r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failure happens when one or more expectations of the system is violated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Traditional software: mostly operational metrics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ML systems: operational + ML metrics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Ops: returns an English translation within 100ms latency on average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ML: BLEU score of 55 (out of 100)</a:t>
            </a:r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system failures</a:t>
            </a:r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enter a sentence and get no translation back -&gt; </a:t>
            </a:r>
            <a:r>
              <a:rPr lang="en">
                <a:solidFill>
                  <a:srgbClr val="FF00FF"/>
                </a:solidFill>
              </a:rPr>
              <a:t>ops failure</a:t>
            </a:r>
            <a:endParaRPr>
              <a:solidFill>
                <a:srgbClr val="FF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one translation is incorrect -&gt; </a:t>
            </a:r>
            <a:r>
              <a:rPr lang="en">
                <a:solidFill>
                  <a:srgbClr val="FF00FF"/>
                </a:solidFill>
              </a:rPr>
              <a:t>ML failure?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230" name="Google Shape;230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31" name="Google Shape;231;p31"/>
          <p:cNvSpPr txBox="1">
            <a:spLocks noGrp="1"/>
          </p:cNvSpPr>
          <p:nvPr>
            <p:ph type="body" idx="1"/>
          </p:nvPr>
        </p:nvSpPr>
        <p:spPr>
          <a:xfrm>
            <a:off x="2000975" y="2847300"/>
            <a:ext cx="49074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●"/>
            </a:pPr>
            <a:r>
              <a:rPr lang="en" sz="1400">
                <a:solidFill>
                  <a:srgbClr val="FF00FF"/>
                </a:solidFill>
              </a:rPr>
              <a:t>Not necessarily: expected BLEU score &lt; 100</a:t>
            </a:r>
            <a:endParaRPr sz="1400">
              <a:solidFill>
                <a:srgbClr val="FF00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●"/>
            </a:pPr>
            <a:r>
              <a:rPr lang="en" sz="1400">
                <a:solidFill>
                  <a:srgbClr val="FF00FF"/>
                </a:solidFill>
              </a:rPr>
              <a:t>ML failure if translations are consistently incorrect</a:t>
            </a:r>
            <a:endParaRPr sz="14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237" name="Google Shape;237;p32"/>
          <p:cNvGraphicFramePr/>
          <p:nvPr/>
        </p:nvGraphicFramePr>
        <p:xfrm>
          <a:off x="952500" y="970475"/>
          <a:ext cx="7239000" cy="3083415"/>
        </p:xfrm>
        <a:graphic>
          <a:graphicData uri="http://schemas.openxmlformats.org/drawingml/2006/table">
            <a:tbl>
              <a:tblPr>
                <a:noFill/>
                <a:tableStyleId>{23C2A755-DC8F-433F-9912-A3D2D0B35A1C}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Ops failures</a:t>
                      </a:r>
                      <a:endParaRPr sz="18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ML failures</a:t>
                      </a:r>
                      <a:endParaRPr sz="1800" b="1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Visible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404, timeout, segfault, OOM, etc.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Often invisible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B7B7B7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38" name="Google Shape;2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650" y="2173050"/>
            <a:ext cx="2657626" cy="212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2500" y="2099975"/>
            <a:ext cx="3404176" cy="2356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Causes of ops failures (software system failures)</a:t>
            </a:r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Dependency failures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Deployment failures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Hardware failures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Network failure: downtime / crash</a:t>
            </a:r>
            <a:endParaRPr sz="1600"/>
          </a:p>
        </p:txBody>
      </p:sp>
      <p:sp>
        <p:nvSpPr>
          <p:cNvPr id="253" name="Google Shape;253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54" name="Google Shape;254;p34"/>
          <p:cNvSpPr txBox="1"/>
          <p:nvPr/>
        </p:nvSpPr>
        <p:spPr>
          <a:xfrm>
            <a:off x="1075375" y="2752150"/>
            <a:ext cx="5221500" cy="5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60 / 96 ML </a:t>
            </a:r>
            <a:r>
              <a:rPr lang="en" sz="1600" u="sng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systems</a:t>
            </a:r>
            <a:r>
              <a:rPr lang="en" sz="1600" u="sng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failures are non-ML failures</a:t>
            </a:r>
            <a:br>
              <a:rPr lang="en" sz="800">
                <a:latin typeface="Nunito"/>
                <a:ea typeface="Nunito"/>
                <a:cs typeface="Nunito"/>
                <a:sym typeface="Nunito"/>
              </a:rPr>
            </a:br>
            <a:r>
              <a:rPr lang="en" sz="800">
                <a:latin typeface="Nunito"/>
                <a:ea typeface="Nunito"/>
                <a:cs typeface="Nunito"/>
                <a:sym typeface="Nunito"/>
              </a:rPr>
              <a:t>(Papasian &amp; Underwood, 2020)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50" y="2806300"/>
            <a:ext cx="482700" cy="48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 txBox="1">
            <a:spLocks noGrp="1"/>
          </p:cNvSpPr>
          <p:nvPr>
            <p:ph type="body" idx="1"/>
          </p:nvPr>
        </p:nvSpPr>
        <p:spPr>
          <a:xfrm>
            <a:off x="534150" y="3775075"/>
            <a:ext cx="4907400" cy="5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FF00FF"/>
                </a:solidFill>
              </a:rPr>
              <a:t>As tooling &amp; best practices around ML production mature, there will be less surface for software failures</a:t>
            </a:r>
            <a:endParaRPr sz="14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5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ML-specific failures (during/post deployment)</a:t>
            </a:r>
            <a:endParaRPr/>
          </a:p>
        </p:txBody>
      </p:sp>
      <p:sp>
        <p:nvSpPr>
          <p:cNvPr id="262" name="Google Shape;262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Production data differing from training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Edge cases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Degenerate feedback loops</a:t>
            </a:r>
            <a:endParaRPr/>
          </a:p>
        </p:txBody>
      </p:sp>
      <p:sp>
        <p:nvSpPr>
          <p:cNvPr id="263" name="Google Shape;26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body" idx="1"/>
          </p:nvPr>
        </p:nvSpPr>
        <p:spPr>
          <a:xfrm>
            <a:off x="2444400" y="3683100"/>
            <a:ext cx="4000800" cy="59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FF00FF"/>
                </a:solidFill>
              </a:rPr>
              <a:t>We’ve already covered problems pre-deployment in previous lectures!</a:t>
            </a:r>
            <a:endParaRPr sz="14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6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Production data differing from training data</a:t>
            </a:r>
            <a:endParaRPr/>
          </a:p>
        </p:txBody>
      </p:sp>
      <p:sp>
        <p:nvSpPr>
          <p:cNvPr id="270" name="Google Shape;270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Train-serving skew: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performing well during development but poorly after production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distribution shifts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performing well when first deployed, but poorly over time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○"/>
            </a:pPr>
            <a:r>
              <a:rPr lang="en">
                <a:solidFill>
                  <a:srgbClr val="FF0000"/>
                </a:solidFill>
              </a:rPr>
              <a:t>⚠ What looks like data shifts might be caused by human errors ⚠ 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71" name="Google Shape;271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9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Edge case vs. outlier</a:t>
            </a:r>
            <a:endParaRPr/>
          </a:p>
        </p:txBody>
      </p:sp>
      <p:sp>
        <p:nvSpPr>
          <p:cNvPr id="294" name="Google Shape;294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Outliers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Refer to inputs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Options to ignore/remove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Edge cases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Refer to outputs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Can’t ignore/remove</a:t>
            </a:r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96" name="Google Shape;29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3575" y="1152475"/>
            <a:ext cx="5560425" cy="23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Degenerate feedback loops</a:t>
            </a:r>
            <a:endParaRPr/>
          </a:p>
        </p:txBody>
      </p:sp>
      <p:sp>
        <p:nvSpPr>
          <p:cNvPr id="302" name="Google Shape;302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predictions influence the feedback, which is then used to extract labels to train the next iteration of the model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in tasks with natural labels</a:t>
            </a:r>
            <a:endParaRPr/>
          </a:p>
        </p:txBody>
      </p:sp>
      <p:sp>
        <p:nvSpPr>
          <p:cNvPr id="303" name="Google Shape;303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304" name="Google Shape;304;p40"/>
          <p:cNvSpPr/>
          <p:nvPr/>
        </p:nvSpPr>
        <p:spPr>
          <a:xfrm rot="-3070139">
            <a:off x="4733789" y="2087687"/>
            <a:ext cx="548781" cy="1584031"/>
          </a:xfrm>
          <a:prstGeom prst="curvedLeftArrow">
            <a:avLst>
              <a:gd name="adj1" fmla="val 25000"/>
              <a:gd name="adj2" fmla="val 50000"/>
              <a:gd name="adj3" fmla="val 25418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40"/>
          <p:cNvSpPr/>
          <p:nvPr/>
        </p:nvSpPr>
        <p:spPr>
          <a:xfrm rot="4132756">
            <a:off x="4136762" y="3810222"/>
            <a:ext cx="548657" cy="1584133"/>
          </a:xfrm>
          <a:prstGeom prst="curvedLeftArrow">
            <a:avLst>
              <a:gd name="adj1" fmla="val 25000"/>
              <a:gd name="adj2" fmla="val 50000"/>
              <a:gd name="adj3" fmla="val 25418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0"/>
          <p:cNvSpPr/>
          <p:nvPr/>
        </p:nvSpPr>
        <p:spPr>
          <a:xfrm rot="-9123721">
            <a:off x="2619935" y="2600058"/>
            <a:ext cx="548754" cy="1584128"/>
          </a:xfrm>
          <a:prstGeom prst="curvedLeftArrow">
            <a:avLst>
              <a:gd name="adj1" fmla="val 25000"/>
              <a:gd name="adj2" fmla="val 50000"/>
              <a:gd name="adj3" fmla="val 25418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0"/>
          <p:cNvSpPr txBox="1">
            <a:spLocks noGrp="1"/>
          </p:cNvSpPr>
          <p:nvPr>
            <p:ph type="body" idx="1"/>
          </p:nvPr>
        </p:nvSpPr>
        <p:spPr>
          <a:xfrm>
            <a:off x="3157350" y="2507775"/>
            <a:ext cx="1415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Predictions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308" name="Google Shape;308;p40"/>
          <p:cNvSpPr txBox="1">
            <a:spLocks noGrp="1"/>
          </p:cNvSpPr>
          <p:nvPr>
            <p:ph type="body" idx="1"/>
          </p:nvPr>
        </p:nvSpPr>
        <p:spPr>
          <a:xfrm>
            <a:off x="4573050" y="3426600"/>
            <a:ext cx="14157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Users’ feedback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309" name="Google Shape;309;p40"/>
          <p:cNvSpPr txBox="1">
            <a:spLocks noGrp="1"/>
          </p:cNvSpPr>
          <p:nvPr>
            <p:ph type="body" idx="1"/>
          </p:nvPr>
        </p:nvSpPr>
        <p:spPr>
          <a:xfrm>
            <a:off x="2502825" y="4220425"/>
            <a:ext cx="1415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Training data</a:t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Degenerate feedback loops: recsys</a:t>
            </a:r>
            <a:endParaRPr/>
          </a:p>
        </p:txBody>
      </p:sp>
      <p:sp>
        <p:nvSpPr>
          <p:cNvPr id="315" name="Google Shape;315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8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Originally, A is ranked marginally higher than B -&gt; model recommends A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After a while, A is ranked much higher than 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6" name="Google Shape;316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317" name="Google Shape;317;p41"/>
          <p:cNvSpPr/>
          <p:nvPr/>
        </p:nvSpPr>
        <p:spPr>
          <a:xfrm rot="-3070139">
            <a:off x="4733789" y="2087687"/>
            <a:ext cx="548781" cy="1584031"/>
          </a:xfrm>
          <a:prstGeom prst="curvedLeftArrow">
            <a:avLst>
              <a:gd name="adj1" fmla="val 25000"/>
              <a:gd name="adj2" fmla="val 50000"/>
              <a:gd name="adj3" fmla="val 25418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1"/>
          <p:cNvSpPr/>
          <p:nvPr/>
        </p:nvSpPr>
        <p:spPr>
          <a:xfrm rot="4132756">
            <a:off x="4136762" y="3810222"/>
            <a:ext cx="548657" cy="1584133"/>
          </a:xfrm>
          <a:prstGeom prst="curvedLeftArrow">
            <a:avLst>
              <a:gd name="adj1" fmla="val 25000"/>
              <a:gd name="adj2" fmla="val 50000"/>
              <a:gd name="adj3" fmla="val 25418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41"/>
          <p:cNvSpPr/>
          <p:nvPr/>
        </p:nvSpPr>
        <p:spPr>
          <a:xfrm rot="-9123721">
            <a:off x="2619935" y="2600058"/>
            <a:ext cx="548754" cy="1584128"/>
          </a:xfrm>
          <a:prstGeom prst="curvedLeftArrow">
            <a:avLst>
              <a:gd name="adj1" fmla="val 25000"/>
              <a:gd name="adj2" fmla="val 50000"/>
              <a:gd name="adj3" fmla="val 25418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body" idx="1"/>
          </p:nvPr>
        </p:nvSpPr>
        <p:spPr>
          <a:xfrm>
            <a:off x="3199925" y="2340050"/>
            <a:ext cx="1415700" cy="82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Model recommends item A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321" name="Google Shape;321;p41"/>
          <p:cNvSpPr txBox="1">
            <a:spLocks noGrp="1"/>
          </p:cNvSpPr>
          <p:nvPr>
            <p:ph type="body" idx="1"/>
          </p:nvPr>
        </p:nvSpPr>
        <p:spPr>
          <a:xfrm>
            <a:off x="4615625" y="3443650"/>
            <a:ext cx="12270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User clicks on A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322" name="Google Shape;322;p41"/>
          <p:cNvSpPr txBox="1">
            <a:spLocks noGrp="1"/>
          </p:cNvSpPr>
          <p:nvPr>
            <p:ph type="body" idx="1"/>
          </p:nvPr>
        </p:nvSpPr>
        <p:spPr>
          <a:xfrm>
            <a:off x="2545400" y="4061100"/>
            <a:ext cx="14157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Model confirms A is good</a:t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labels</a:t>
            </a:r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model’s predictions can be automatically evaluated or partially evaluated by the system.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Examples: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ETA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Ride demand prediction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Stock price prediction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Ads CTR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Recommender system</a:t>
            </a: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3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Degenerate feedback loops: resume screening</a:t>
            </a:r>
            <a:endParaRPr/>
          </a:p>
        </p:txBody>
      </p:sp>
      <p:sp>
        <p:nvSpPr>
          <p:cNvPr id="342" name="Google Shape;342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5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Originally, model thinks X is a good feature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Model only picks resumes with X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Hiring managers only see resumes with X, so only people with X are hired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Model confirms that X is good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3" name="Google Shape;343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cxnSp>
        <p:nvCxnSpPr>
          <p:cNvPr id="344" name="Google Shape;344;p43"/>
          <p:cNvCxnSpPr/>
          <p:nvPr/>
        </p:nvCxnSpPr>
        <p:spPr>
          <a:xfrm rot="10800000" flipH="1">
            <a:off x="2980500" y="2486550"/>
            <a:ext cx="51000" cy="57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45" name="Google Shape;345;p43"/>
          <p:cNvSpPr txBox="1">
            <a:spLocks noGrp="1"/>
          </p:cNvSpPr>
          <p:nvPr>
            <p:ph type="body" idx="1"/>
          </p:nvPr>
        </p:nvSpPr>
        <p:spPr>
          <a:xfrm>
            <a:off x="1974550" y="3140525"/>
            <a:ext cx="41058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00FF"/>
                </a:solidFill>
              </a:rPr>
              <a:t>Replace X with:</a:t>
            </a:r>
            <a:endParaRPr sz="1400">
              <a:solidFill>
                <a:srgbClr val="FF00FF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FF00FF"/>
              </a:buClr>
              <a:buSzPts val="1400"/>
              <a:buChar char="●"/>
            </a:pPr>
            <a:r>
              <a:rPr lang="en" sz="1400">
                <a:solidFill>
                  <a:srgbClr val="FF00FF"/>
                </a:solidFill>
              </a:rPr>
              <a:t>Has a name that is typically used for males</a:t>
            </a:r>
            <a:endParaRPr sz="1400">
              <a:solidFill>
                <a:srgbClr val="FF00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●"/>
            </a:pPr>
            <a:r>
              <a:rPr lang="en" sz="1400">
                <a:solidFill>
                  <a:srgbClr val="FF00FF"/>
                </a:solidFill>
              </a:rPr>
              <a:t>Went to Stanford</a:t>
            </a:r>
            <a:endParaRPr sz="1400">
              <a:solidFill>
                <a:srgbClr val="FF00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●"/>
            </a:pPr>
            <a:r>
              <a:rPr lang="en" sz="1400">
                <a:solidFill>
                  <a:srgbClr val="FF00FF"/>
                </a:solidFill>
              </a:rPr>
              <a:t>Worked at Google</a:t>
            </a:r>
            <a:endParaRPr sz="14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Degenerate feedback loops: resume screening</a:t>
            </a:r>
            <a:endParaRPr/>
          </a:p>
        </p:txBody>
      </p:sp>
      <p:sp>
        <p:nvSpPr>
          <p:cNvPr id="351" name="Google Shape;351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50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Originally, model thinks X is a good feature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Model only picks resumes with X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Hiring managers only see resumes with X, so only people with X are hired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Model confirms that X is good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2" name="Google Shape;352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353" name="Google Shape;353;p44"/>
          <p:cNvCxnSpPr/>
          <p:nvPr/>
        </p:nvCxnSpPr>
        <p:spPr>
          <a:xfrm rot="10800000" flipH="1">
            <a:off x="2980500" y="2486550"/>
            <a:ext cx="51000" cy="57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4" name="Google Shape;354;p44"/>
          <p:cNvSpPr txBox="1">
            <a:spLocks noGrp="1"/>
          </p:cNvSpPr>
          <p:nvPr>
            <p:ph type="body" idx="1"/>
          </p:nvPr>
        </p:nvSpPr>
        <p:spPr>
          <a:xfrm>
            <a:off x="1974550" y="3140525"/>
            <a:ext cx="4105800" cy="13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FF00FF"/>
                </a:solidFill>
              </a:rPr>
              <a:t>Tracking feature importance might help!</a:t>
            </a:r>
            <a:endParaRPr sz="14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degenerate feedback loops</a:t>
            </a:r>
            <a:endParaRPr/>
          </a:p>
        </p:txBody>
      </p:sp>
      <p:sp>
        <p:nvSpPr>
          <p:cNvPr id="360" name="Google Shape;360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9059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00FF"/>
                </a:solidFill>
              </a:rPr>
              <a:t>Only arise once models are in production -&gt; hard to detect during training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361" name="Google Shape;361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62" name="Google Shape;362;p45"/>
          <p:cNvSpPr/>
          <p:nvPr/>
        </p:nvSpPr>
        <p:spPr>
          <a:xfrm rot="-3070139">
            <a:off x="4733789" y="2087687"/>
            <a:ext cx="548781" cy="1584031"/>
          </a:xfrm>
          <a:prstGeom prst="curvedLeftArrow">
            <a:avLst>
              <a:gd name="adj1" fmla="val 25000"/>
              <a:gd name="adj2" fmla="val 50000"/>
              <a:gd name="adj3" fmla="val 25418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5"/>
          <p:cNvSpPr/>
          <p:nvPr/>
        </p:nvSpPr>
        <p:spPr>
          <a:xfrm rot="4132756">
            <a:off x="4136762" y="3810222"/>
            <a:ext cx="548657" cy="1584133"/>
          </a:xfrm>
          <a:prstGeom prst="curvedLeftArrow">
            <a:avLst>
              <a:gd name="adj1" fmla="val 25000"/>
              <a:gd name="adj2" fmla="val 50000"/>
              <a:gd name="adj3" fmla="val 25418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5"/>
          <p:cNvSpPr/>
          <p:nvPr/>
        </p:nvSpPr>
        <p:spPr>
          <a:xfrm rot="-9123721">
            <a:off x="2619935" y="2600058"/>
            <a:ext cx="548754" cy="1584128"/>
          </a:xfrm>
          <a:prstGeom prst="curvedLeftArrow">
            <a:avLst>
              <a:gd name="adj1" fmla="val 25000"/>
              <a:gd name="adj2" fmla="val 50000"/>
              <a:gd name="adj3" fmla="val 25418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5"/>
          <p:cNvSpPr txBox="1">
            <a:spLocks noGrp="1"/>
          </p:cNvSpPr>
          <p:nvPr>
            <p:ph type="body" idx="1"/>
          </p:nvPr>
        </p:nvSpPr>
        <p:spPr>
          <a:xfrm>
            <a:off x="3157350" y="2507775"/>
            <a:ext cx="1415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Predictions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366" name="Google Shape;366;p45"/>
          <p:cNvSpPr txBox="1">
            <a:spLocks noGrp="1"/>
          </p:cNvSpPr>
          <p:nvPr>
            <p:ph type="body" idx="1"/>
          </p:nvPr>
        </p:nvSpPr>
        <p:spPr>
          <a:xfrm>
            <a:off x="4573050" y="3426600"/>
            <a:ext cx="14157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Users’ feedback</a:t>
            </a:r>
            <a:endParaRPr sz="1400">
              <a:solidFill>
                <a:srgbClr val="434343"/>
              </a:solidFill>
            </a:endParaRPr>
          </a:p>
        </p:txBody>
      </p:sp>
      <p:sp>
        <p:nvSpPr>
          <p:cNvPr id="367" name="Google Shape;367;p45"/>
          <p:cNvSpPr txBox="1">
            <a:spLocks noGrp="1"/>
          </p:cNvSpPr>
          <p:nvPr>
            <p:ph type="body" idx="1"/>
          </p:nvPr>
        </p:nvSpPr>
        <p:spPr>
          <a:xfrm>
            <a:off x="2502825" y="4220425"/>
            <a:ext cx="1415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rgbClr val="434343"/>
                </a:solidFill>
              </a:rPr>
              <a:t>Training data</a:t>
            </a:r>
            <a:endParaRPr sz="1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6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Degenerate feedback loops: detect</a:t>
            </a:r>
            <a:endParaRPr/>
          </a:p>
        </p:txBody>
      </p:sp>
      <p:sp>
        <p:nvSpPr>
          <p:cNvPr id="373" name="Google Shape;373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71700" cy="36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Average Rec Popularity (ARP)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Average popularity of the recommended items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Average Percentage of Long Tail Items (APLT)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average % of long tail items being  recommended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Hit rate against popularity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Accuracy based on recommended items’ popularity buckets</a:t>
            </a:r>
            <a:endParaRPr/>
          </a:p>
        </p:txBody>
      </p:sp>
      <p:sp>
        <p:nvSpPr>
          <p:cNvPr id="374" name="Google Shape;374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cxnSp>
        <p:nvCxnSpPr>
          <p:cNvPr id="375" name="Google Shape;375;p46"/>
          <p:cNvCxnSpPr/>
          <p:nvPr/>
        </p:nvCxnSpPr>
        <p:spPr>
          <a:xfrm rot="10800000" flipH="1">
            <a:off x="337658" y="4860017"/>
            <a:ext cx="8134800" cy="93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6" name="Google Shape;376;p46"/>
          <p:cNvSpPr txBox="1"/>
          <p:nvPr/>
        </p:nvSpPr>
        <p:spPr>
          <a:xfrm>
            <a:off x="337800" y="4922975"/>
            <a:ext cx="7667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Beyond NDCG: behavioral testing of recommender systems with RecList</a:t>
            </a:r>
            <a:r>
              <a:rPr lang="en" sz="1000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 (Chia et al., 2021)</a:t>
            </a:r>
            <a:endParaRPr sz="1000">
              <a:solidFill>
                <a:srgbClr val="03035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7" name="Google Shape;37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68491"/>
            <a:ext cx="4572101" cy="3337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7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Degenerate feedback loops: mitigate</a:t>
            </a:r>
            <a:endParaRPr/>
          </a:p>
        </p:txBody>
      </p:sp>
      <p:sp>
        <p:nvSpPr>
          <p:cNvPr id="383" name="Google Shape;383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Randomization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Positional features</a:t>
            </a:r>
            <a:endParaRPr/>
          </a:p>
        </p:txBody>
      </p:sp>
      <p:sp>
        <p:nvSpPr>
          <p:cNvPr id="384" name="Google Shape;38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8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Randomization</a:t>
            </a:r>
            <a:endParaRPr/>
          </a:p>
        </p:txBody>
      </p:sp>
      <p:sp>
        <p:nvSpPr>
          <p:cNvPr id="390" name="Google Shape;390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Degenerate feedback loops increase output homogeneity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Combat homogeneity by introducing randomness in predictions</a:t>
            </a:r>
            <a:endParaRPr/>
          </a:p>
        </p:txBody>
      </p:sp>
      <p:sp>
        <p:nvSpPr>
          <p:cNvPr id="391" name="Google Shape;391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9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Randomization</a:t>
            </a:r>
            <a:endParaRPr/>
          </a:p>
        </p:txBody>
      </p:sp>
      <p:sp>
        <p:nvSpPr>
          <p:cNvPr id="397" name="Google Shape;397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Degenerate feedback loops increase output homogeneity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Combat homogeneity by introducing randomness in predictions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Recsys: show users random items &amp; use feedback to determine items’ quality</a:t>
            </a:r>
            <a:endParaRPr/>
          </a:p>
        </p:txBody>
      </p:sp>
      <p:sp>
        <p:nvSpPr>
          <p:cNvPr id="398" name="Google Shape;398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99" name="Google Shape;3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475" y="2452775"/>
            <a:ext cx="5477452" cy="180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375" y="2900125"/>
            <a:ext cx="911099" cy="91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0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Positional features</a:t>
            </a:r>
            <a:endParaRPr/>
          </a:p>
        </p:txBody>
      </p:sp>
      <p:sp>
        <p:nvSpPr>
          <p:cNvPr id="406" name="Google Shape;406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a prediction’s position affects its feedback in any way, encode it.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Numerical: e.g. position 1, 2, 3, …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Boolean: e.g. shows first position or not</a:t>
            </a:r>
            <a:endParaRPr/>
          </a:p>
        </p:txBody>
      </p:sp>
      <p:sp>
        <p:nvSpPr>
          <p:cNvPr id="407" name="Google Shape;407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3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Positional features: naive</a:t>
            </a:r>
            <a:endParaRPr/>
          </a:p>
        </p:txBody>
      </p:sp>
      <p:sp>
        <p:nvSpPr>
          <p:cNvPr id="428" name="Google Shape;428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aphicFrame>
        <p:nvGraphicFramePr>
          <p:cNvPr id="429" name="Google Shape;429;p53"/>
          <p:cNvGraphicFramePr/>
          <p:nvPr/>
        </p:nvGraphicFramePr>
        <p:xfrm>
          <a:off x="490950" y="1551450"/>
          <a:ext cx="6296225" cy="2406050"/>
        </p:xfrm>
        <a:graphic>
          <a:graphicData uri="http://schemas.openxmlformats.org/drawingml/2006/table">
            <a:tbl>
              <a:tblPr>
                <a:noFill/>
                <a:tableStyleId>{18ABABF5-7B3A-45FC-8178-CD8467FB3D14}</a:tableStyleId>
              </a:tblPr>
              <a:tblGrid>
                <a:gridCol w="343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9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5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1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7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6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46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9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ID</a:t>
                      </a:r>
                      <a:endParaRPr sz="12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Song</a:t>
                      </a:r>
                      <a:endParaRPr sz="12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Genre</a:t>
                      </a:r>
                      <a:endParaRPr sz="12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Year</a:t>
                      </a:r>
                      <a:endParaRPr sz="12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Artist</a:t>
                      </a:r>
                      <a:endParaRPr sz="12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User</a:t>
                      </a:r>
                      <a:endParaRPr sz="12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00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1st Position</a:t>
                      </a:r>
                      <a:endParaRPr sz="1200" b="1">
                        <a:solidFill>
                          <a:srgbClr val="FF00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Click</a:t>
                      </a:r>
                      <a:endParaRPr sz="12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9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Shallow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Pop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2020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Lady Gaga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listenr32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00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False</a:t>
                      </a:r>
                      <a:endParaRPr sz="1200" b="1">
                        <a:solidFill>
                          <a:srgbClr val="FF00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No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Good Vibe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Funk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2019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Funk Overlord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listenr32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00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False</a:t>
                      </a:r>
                      <a:endParaRPr sz="1200" b="1">
                        <a:solidFill>
                          <a:srgbClr val="FF00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No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3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Beat It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Rock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1989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Michael Jackson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fancypants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00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False</a:t>
                      </a:r>
                      <a:endParaRPr sz="1200" b="1">
                        <a:solidFill>
                          <a:srgbClr val="FF00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No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4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In Bloom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Rock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1991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Nirvana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fancypants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00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True</a:t>
                      </a:r>
                      <a:endParaRPr sz="1200" b="1">
                        <a:solidFill>
                          <a:srgbClr val="FF00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Yes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9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5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Shallow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Pop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2020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Lady Gaga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listenr32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b="1">
                          <a:solidFill>
                            <a:srgbClr val="FF00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True</a:t>
                      </a:r>
                      <a:endParaRPr sz="1200" b="1">
                        <a:solidFill>
                          <a:srgbClr val="FF00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Nunito"/>
                          <a:ea typeface="Nunito"/>
                          <a:cs typeface="Nunito"/>
                          <a:sym typeface="Nunito"/>
                        </a:rPr>
                        <a:t>Yes</a:t>
                      </a:r>
                      <a:endParaRPr sz="120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30" name="Google Shape;430;p53"/>
          <p:cNvSpPr txBox="1">
            <a:spLocks noGrp="1"/>
          </p:cNvSpPr>
          <p:nvPr>
            <p:ph type="body" idx="1"/>
          </p:nvPr>
        </p:nvSpPr>
        <p:spPr>
          <a:xfrm>
            <a:off x="5609725" y="4084225"/>
            <a:ext cx="18135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FF00FF"/>
                </a:solidFill>
              </a:rPr>
              <a:t>Set to False during inference</a:t>
            </a:r>
            <a:endParaRPr sz="1500"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Positional features: 2 models </a:t>
            </a:r>
            <a:endParaRPr/>
          </a:p>
        </p:txBody>
      </p:sp>
      <p:sp>
        <p:nvSpPr>
          <p:cNvPr id="436" name="Google Shape;436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085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Predicts the probability that the user will </a:t>
            </a:r>
            <a:r>
              <a:rPr lang="en" b="1"/>
              <a:t>see and consider</a:t>
            </a:r>
            <a:r>
              <a:rPr lang="en"/>
              <a:t> a recommendation given its position.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Predicts </a:t>
            </a:r>
            <a:r>
              <a:rPr lang="en">
                <a:solidFill>
                  <a:schemeClr val="dk1"/>
                </a:solidFill>
              </a:rPr>
              <a:t>the probability that the user will </a:t>
            </a:r>
            <a:r>
              <a:rPr lang="en" b="1">
                <a:solidFill>
                  <a:schemeClr val="dk1"/>
                </a:solidFill>
              </a:rPr>
              <a:t>click on the item given that they saw and considered it</a:t>
            </a:r>
            <a:r>
              <a:rPr lang="en">
                <a:solidFill>
                  <a:schemeClr val="dk1"/>
                </a:solidFill>
              </a:rPr>
              <a:t>.</a:t>
            </a:r>
            <a:endParaRPr/>
          </a:p>
        </p:txBody>
      </p:sp>
      <p:sp>
        <p:nvSpPr>
          <p:cNvPr id="437" name="Google Shape;437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438" name="Google Shape;438;p54"/>
          <p:cNvSpPr txBox="1">
            <a:spLocks noGrp="1"/>
          </p:cNvSpPr>
          <p:nvPr>
            <p:ph type="body" idx="1"/>
          </p:nvPr>
        </p:nvSpPr>
        <p:spPr>
          <a:xfrm>
            <a:off x="5901200" y="3228550"/>
            <a:ext cx="1813500" cy="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FF00FF"/>
                </a:solidFill>
              </a:rPr>
              <a:t>Model 2 doesn’t use positional features</a:t>
            </a:r>
            <a:endParaRPr sz="1500">
              <a:solidFill>
                <a:srgbClr val="FF00FF"/>
              </a:solidFill>
            </a:endParaRPr>
          </a:p>
        </p:txBody>
      </p:sp>
      <p:cxnSp>
        <p:nvCxnSpPr>
          <p:cNvPr id="439" name="Google Shape;439;p54"/>
          <p:cNvCxnSpPr/>
          <p:nvPr/>
        </p:nvCxnSpPr>
        <p:spPr>
          <a:xfrm rot="10800000">
            <a:off x="5039975" y="2256825"/>
            <a:ext cx="949800" cy="115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labels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can engineer a task to have natural labels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50" y="2101662"/>
            <a:ext cx="8096102" cy="151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7"/>
          <p:cNvSpPr txBox="1">
            <a:spLocks noGrp="1"/>
          </p:cNvSpPr>
          <p:nvPr>
            <p:ph type="title"/>
          </p:nvPr>
        </p:nvSpPr>
        <p:spPr>
          <a:xfrm>
            <a:off x="1078350" y="1601150"/>
            <a:ext cx="38010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distribution shifts</a:t>
            </a:r>
            <a:endParaRPr/>
          </a:p>
        </p:txBody>
      </p:sp>
      <p:sp>
        <p:nvSpPr>
          <p:cNvPr id="458" name="Google Shape;458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Source distribution:	data the model is trained 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Target distribution:	data the model runs inference on</a:t>
            </a:r>
            <a:endParaRPr/>
          </a:p>
        </p:txBody>
      </p:sp>
      <p:sp>
        <p:nvSpPr>
          <p:cNvPr id="464" name="Google Shape;464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0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data distribution shifts</a:t>
            </a:r>
            <a:endParaRPr/>
          </a:p>
        </p:txBody>
      </p:sp>
      <p:sp>
        <p:nvSpPr>
          <p:cNvPr id="477" name="Google Shape;477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aphicFrame>
        <p:nvGraphicFramePr>
          <p:cNvPr id="478" name="Google Shape;478;p60"/>
          <p:cNvGraphicFramePr/>
          <p:nvPr/>
        </p:nvGraphicFramePr>
        <p:xfrm>
          <a:off x="670400" y="1584075"/>
          <a:ext cx="7314600" cy="2286520"/>
        </p:xfrm>
        <a:graphic>
          <a:graphicData uri="http://schemas.openxmlformats.org/drawingml/2006/table">
            <a:tbl>
              <a:tblPr>
                <a:noFill/>
                <a:tableStyleId>{23C2A755-DC8F-433F-9912-A3D2D0B35A1C}</a:tableStyleId>
              </a:tblPr>
              <a:tblGrid>
                <a:gridCol w="178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47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80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41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Type</a:t>
                      </a:r>
                      <a:endParaRPr sz="17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Meaning</a:t>
                      </a:r>
                      <a:endParaRPr sz="17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Decomposition</a:t>
                      </a:r>
                      <a:endParaRPr sz="17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5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Covariate shift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P(X) changes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P(Y|X) remains the same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P(X, Y) = P(Y|X)P(X)</a:t>
                      </a:r>
                      <a:endParaRPr>
                        <a:solidFill>
                          <a:srgbClr val="FF00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Label shift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P(Y) changes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P(X|Y) remains the same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00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P(X, Y) = P(X|Y)P(Y)</a:t>
                      </a:r>
                      <a:endParaRPr>
                        <a:solidFill>
                          <a:srgbClr val="0000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Concept drift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uni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P(X) remains the same</a:t>
                      </a:r>
                      <a:endParaRPr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Nunito"/>
                        <a:buChar char="●"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P(Y|X) changes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FF00FF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P(X, Y) = P(Y|X)P(X)</a:t>
                      </a:r>
                      <a:endParaRPr>
                        <a:solidFill>
                          <a:srgbClr val="FF00FF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6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Covariate shift</a:t>
            </a:r>
            <a:endParaRPr/>
          </a:p>
        </p:txBody>
      </p:sp>
      <p:sp>
        <p:nvSpPr>
          <p:cNvPr id="484" name="Google Shape;484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Statistics: a covariate is an independent variable that can influence the outcome of a given statistical trial.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Supervised ML: input features are covariates</a:t>
            </a:r>
            <a:endParaRPr/>
          </a:p>
        </p:txBody>
      </p:sp>
      <p:sp>
        <p:nvSpPr>
          <p:cNvPr id="485" name="Google Shape;48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486" name="Google Shape;486;p61"/>
          <p:cNvSpPr txBox="1"/>
          <p:nvPr/>
        </p:nvSpPr>
        <p:spPr>
          <a:xfrm>
            <a:off x="6130825" y="264850"/>
            <a:ext cx="289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P(X) changes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P(Y|X) remains the same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2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Covariate shift</a:t>
            </a:r>
            <a:endParaRPr/>
          </a:p>
        </p:txBody>
      </p:sp>
      <p:sp>
        <p:nvSpPr>
          <p:cNvPr id="492" name="Google Shape;492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Statistics: a covariate is an independent variable that can influence the outcome of a given statistical trial.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Supervised ML: input features are covariates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Input distribution changes, but for </a:t>
            </a:r>
            <a:r>
              <a:rPr lang="en" i="1"/>
              <a:t>a given input</a:t>
            </a:r>
            <a:r>
              <a:rPr lang="en"/>
              <a:t>, output is the same</a:t>
            </a:r>
            <a:endParaRPr/>
          </a:p>
        </p:txBody>
      </p:sp>
      <p:sp>
        <p:nvSpPr>
          <p:cNvPr id="493" name="Google Shape;493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494" name="Google Shape;494;p62"/>
          <p:cNvSpPr txBox="1"/>
          <p:nvPr/>
        </p:nvSpPr>
        <p:spPr>
          <a:xfrm>
            <a:off x="6130825" y="264850"/>
            <a:ext cx="289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P(X) changes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P(Y|X) remains the same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3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Covariate shift: example</a:t>
            </a:r>
            <a:endParaRPr/>
          </a:p>
        </p:txBody>
      </p:sp>
      <p:sp>
        <p:nvSpPr>
          <p:cNvPr id="500" name="Google Shape;500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Predicts P(cancer | patient)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 dirty="0">
                <a:solidFill>
                  <a:srgbClr val="FF00FF"/>
                </a:solidFill>
              </a:rPr>
              <a:t>P(age &gt; 40):		training &gt; production</a:t>
            </a:r>
            <a:endParaRPr dirty="0">
              <a:solidFill>
                <a:srgbClr val="FF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 dirty="0">
                <a:solidFill>
                  <a:srgbClr val="FF00FF"/>
                </a:solidFill>
              </a:rPr>
              <a:t>P(cancer | age &gt; 40):	training = production</a:t>
            </a:r>
            <a:endParaRPr dirty="0">
              <a:solidFill>
                <a:srgbClr val="FF00FF"/>
              </a:solidFill>
            </a:endParaRPr>
          </a:p>
        </p:txBody>
      </p:sp>
      <p:sp>
        <p:nvSpPr>
          <p:cNvPr id="501" name="Google Shape;501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502" name="Google Shape;502;p63"/>
          <p:cNvSpPr txBox="1"/>
          <p:nvPr/>
        </p:nvSpPr>
        <p:spPr>
          <a:xfrm>
            <a:off x="6130825" y="264850"/>
            <a:ext cx="289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P(X) changes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P(Y|X) remains the same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Covariate shift: causes (training)</a:t>
            </a:r>
            <a:endParaRPr/>
          </a:p>
        </p:txBody>
      </p:sp>
      <p:sp>
        <p:nvSpPr>
          <p:cNvPr id="508" name="Google Shape;508;p6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026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Data collection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E.g. women &gt;40 are encouraged by doctors to get checkups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Closely related to sampling biases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Training techniques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E.g. oversampling of rare classes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Learning process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E.g. active learning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9" name="Google Shape;509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510" name="Google Shape;510;p64"/>
          <p:cNvSpPr txBox="1"/>
          <p:nvPr/>
        </p:nvSpPr>
        <p:spPr>
          <a:xfrm>
            <a:off x="6130825" y="932550"/>
            <a:ext cx="2890200" cy="13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</a:pP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Predicts P(cancer | patient)</a:t>
            </a:r>
            <a:endParaRPr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P(age &gt; 40):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○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training &gt; production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P(cancer | age &gt; 40):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○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training = production</a:t>
            </a:r>
            <a:endParaRPr/>
          </a:p>
        </p:txBody>
      </p:sp>
      <p:sp>
        <p:nvSpPr>
          <p:cNvPr id="511" name="Google Shape;511;p64"/>
          <p:cNvSpPr txBox="1"/>
          <p:nvPr/>
        </p:nvSpPr>
        <p:spPr>
          <a:xfrm>
            <a:off x="6130825" y="264850"/>
            <a:ext cx="289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P(X) changes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P(Y|X) remains the same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5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Covariate shift: causes (prod)</a:t>
            </a:r>
            <a:endParaRPr/>
          </a:p>
        </p:txBody>
      </p:sp>
      <p:sp>
        <p:nvSpPr>
          <p:cNvPr id="517" name="Google Shape;517;p6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25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Changes in environments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 1: P(convert to paid user | free user)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New marketing campaign attracting users from with higher income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P(high income) increases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P(convert to paid user | high level) remains the same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8" name="Google Shape;518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519" name="Google Shape;519;p65"/>
          <p:cNvSpPr txBox="1"/>
          <p:nvPr/>
        </p:nvSpPr>
        <p:spPr>
          <a:xfrm>
            <a:off x="6130825" y="264850"/>
            <a:ext cx="289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P(X) changes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P(Y|X) remains the same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6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Covariate shift: causes (prod)</a:t>
            </a:r>
            <a:endParaRPr/>
          </a:p>
        </p:txBody>
      </p:sp>
      <p:sp>
        <p:nvSpPr>
          <p:cNvPr id="525" name="Google Shape;525;p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257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Changes in environments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 2: P(Covid | coughing sound)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Training data from clinics, production data from phone recordings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P(coughing sound) changes</a:t>
            </a:r>
            <a:endParaRPr>
              <a:solidFill>
                <a:schemeClr val="dk1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</a:pPr>
            <a:r>
              <a:rPr lang="en">
                <a:solidFill>
                  <a:schemeClr val="dk1"/>
                </a:solidFill>
              </a:rPr>
              <a:t>P(Covid | coughing sound) remains the same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26" name="Google Shape;526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27" name="Google Shape;527;p66"/>
          <p:cNvSpPr txBox="1"/>
          <p:nvPr/>
        </p:nvSpPr>
        <p:spPr>
          <a:xfrm>
            <a:off x="6130825" y="264850"/>
            <a:ext cx="289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P(X) changes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P(Y|X) remains the same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7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Covariate shift</a:t>
            </a:r>
            <a:endParaRPr/>
          </a:p>
        </p:txBody>
      </p:sp>
      <p:sp>
        <p:nvSpPr>
          <p:cNvPr id="533" name="Google Shape;533;p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Research: if knowing in advance how the production data will differ from training data, use </a:t>
            </a:r>
            <a:r>
              <a:rPr lang="en" u="sng">
                <a:solidFill>
                  <a:schemeClr val="hlink"/>
                </a:solidFill>
                <a:hlinkClick r:id="rId3"/>
              </a:rPr>
              <a:t>importance weighting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Production: unlikely to know how a distribution will change in advance</a:t>
            </a:r>
            <a:endParaRPr/>
          </a:p>
        </p:txBody>
      </p:sp>
      <p:sp>
        <p:nvSpPr>
          <p:cNvPr id="534" name="Google Shape;534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Natural labels: surprisingly common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5793300" y="1364400"/>
            <a:ext cx="3282300" cy="21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⚠ Biases ⚠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Small sample size</a:t>
            </a:r>
            <a:endParaRPr>
              <a:solidFill>
                <a:srgbClr val="FF0000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Companies might only use ML for tasks with natural labels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101" name="Google Shape;101;p19"/>
          <p:cNvCxnSpPr/>
          <p:nvPr/>
        </p:nvCxnSpPr>
        <p:spPr>
          <a:xfrm rot="10800000" flipH="1">
            <a:off x="337658" y="4860017"/>
            <a:ext cx="8134800" cy="93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2" name="Google Shape;102;p19"/>
          <p:cNvSpPr txBox="1"/>
          <p:nvPr/>
        </p:nvSpPr>
        <p:spPr>
          <a:xfrm>
            <a:off x="337800" y="4922975"/>
            <a:ext cx="5455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Claypot AI’s real-time ML survey</a:t>
            </a:r>
            <a:r>
              <a:rPr lang="en" sz="1000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 (2022)	</a:t>
            </a:r>
            <a:endParaRPr sz="1000">
              <a:solidFill>
                <a:srgbClr val="03035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9488" y="1117050"/>
            <a:ext cx="5092137" cy="368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8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Label shift</a:t>
            </a:r>
            <a:endParaRPr/>
          </a:p>
        </p:txBody>
      </p:sp>
      <p:sp>
        <p:nvSpPr>
          <p:cNvPr id="540" name="Google Shape;540;p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distribution changes but for </a:t>
            </a:r>
            <a:r>
              <a:rPr lang="en" i="1"/>
              <a:t>a given output</a:t>
            </a:r>
            <a:r>
              <a:rPr lang="en"/>
              <a:t>, input distribution stays the same.</a:t>
            </a:r>
            <a:endParaRPr/>
          </a:p>
        </p:txBody>
      </p:sp>
      <p:sp>
        <p:nvSpPr>
          <p:cNvPr id="541" name="Google Shape;541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542" name="Google Shape;542;p68"/>
          <p:cNvSpPr txBox="1"/>
          <p:nvPr/>
        </p:nvSpPr>
        <p:spPr>
          <a:xfrm>
            <a:off x="6130825" y="264850"/>
            <a:ext cx="289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P(Y) changes</a:t>
            </a:r>
            <a:endParaRPr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P(X|Y) remains the same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9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Label shift</a:t>
            </a:r>
            <a:r>
              <a:rPr lang="en"/>
              <a:t> &amp; </a:t>
            </a:r>
            <a:r>
              <a:rPr lang="en">
                <a:solidFill>
                  <a:srgbClr val="FF00FF"/>
                </a:solidFill>
              </a:rPr>
              <a:t>covariate shift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548" name="Google Shape;548;p6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141854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Predicts P(cancer | patient)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 dirty="0">
                <a:solidFill>
                  <a:srgbClr val="FF00FF"/>
                </a:solidFill>
              </a:rPr>
              <a:t>P(age &gt; 40):		training &gt; production</a:t>
            </a:r>
            <a:endParaRPr dirty="0">
              <a:solidFill>
                <a:srgbClr val="FF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 dirty="0">
                <a:solidFill>
                  <a:srgbClr val="FF00FF"/>
                </a:solidFill>
              </a:rPr>
              <a:t>P(cancer | age &gt; 40):	training = production</a:t>
            </a:r>
            <a:endParaRPr dirty="0">
              <a:solidFill>
                <a:srgbClr val="FF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 dirty="0">
                <a:solidFill>
                  <a:srgbClr val="0000FF"/>
                </a:solidFill>
              </a:rPr>
              <a:t>P(cancer):		training &gt; production</a:t>
            </a:r>
            <a:endParaRPr dirty="0"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 dirty="0">
                <a:solidFill>
                  <a:srgbClr val="0000FF"/>
                </a:solidFill>
              </a:rPr>
              <a:t>P(age &gt; 40 | cancer):	training = prediction</a:t>
            </a:r>
            <a:endParaRPr dirty="0">
              <a:solidFill>
                <a:srgbClr val="0000FF"/>
              </a:solidFill>
            </a:endParaRPr>
          </a:p>
        </p:txBody>
      </p:sp>
      <p:sp>
        <p:nvSpPr>
          <p:cNvPr id="549" name="Google Shape;549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550" name="Google Shape;550;p69"/>
          <p:cNvSpPr txBox="1"/>
          <p:nvPr/>
        </p:nvSpPr>
        <p:spPr>
          <a:xfrm>
            <a:off x="6130825" y="2207525"/>
            <a:ext cx="289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P(Y) changes</a:t>
            </a:r>
            <a:endParaRPr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P(X|Y) remains the same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551" name="Google Shape;551;p69"/>
          <p:cNvSpPr txBox="1"/>
          <p:nvPr/>
        </p:nvSpPr>
        <p:spPr>
          <a:xfrm>
            <a:off x="6130825" y="1534275"/>
            <a:ext cx="289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P(X) changes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P(Y|X) remains the same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552" name="Google Shape;552;p69"/>
          <p:cNvSpPr txBox="1"/>
          <p:nvPr/>
        </p:nvSpPr>
        <p:spPr>
          <a:xfrm>
            <a:off x="2021675" y="3554375"/>
            <a:ext cx="47673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P(X) change often leads to P(Y) change, so covariate shift often means label shift</a:t>
            </a:r>
            <a:endParaRPr sz="1800" i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0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FF"/>
                </a:solidFill>
              </a:rPr>
              <a:t>Label shift</a:t>
            </a:r>
            <a:r>
              <a:rPr lang="en"/>
              <a:t> &amp; </a:t>
            </a:r>
            <a:r>
              <a:rPr lang="en">
                <a:solidFill>
                  <a:srgbClr val="FF00FF"/>
                </a:solidFill>
              </a:rPr>
              <a:t>covariate shift</a:t>
            </a:r>
            <a:endParaRPr/>
          </a:p>
        </p:txBody>
      </p:sp>
      <p:sp>
        <p:nvSpPr>
          <p:cNvPr id="558" name="Google Shape;558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559" name="Google Shape;559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627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Predicts P(cancer | patient)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New preventive drug: reducing P(cancer | patient) for all patients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 dirty="0">
                <a:solidFill>
                  <a:srgbClr val="FF00FF"/>
                </a:solidFill>
              </a:rPr>
              <a:t>P(age &gt; 40):		training &gt; production</a:t>
            </a:r>
            <a:endParaRPr dirty="0">
              <a:solidFill>
                <a:srgbClr val="FF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Char char="●"/>
            </a:pPr>
            <a:r>
              <a:rPr lang="en" dirty="0">
                <a:solidFill>
                  <a:srgbClr val="FF00FF"/>
                </a:solidFill>
              </a:rPr>
              <a:t>P(cancer | age &gt; 40):	training &gt; production</a:t>
            </a:r>
            <a:endParaRPr dirty="0">
              <a:solidFill>
                <a:srgbClr val="FF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 dirty="0">
                <a:solidFill>
                  <a:srgbClr val="0000FF"/>
                </a:solidFill>
              </a:rPr>
              <a:t>P(cancer):		training &gt; production</a:t>
            </a:r>
            <a:endParaRPr dirty="0">
              <a:solidFill>
                <a:srgbClr val="00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●"/>
            </a:pPr>
            <a:r>
              <a:rPr lang="en" dirty="0">
                <a:solidFill>
                  <a:srgbClr val="0000FF"/>
                </a:solidFill>
              </a:rPr>
              <a:t>P(age &gt; 40 | cancer):	training = prediction</a:t>
            </a:r>
            <a:endParaRPr dirty="0">
              <a:solidFill>
                <a:srgbClr val="0000FF"/>
              </a:solidFill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6130950" y="2216238"/>
            <a:ext cx="289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P(X) changes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 strike="sngStrike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P(Y|X) remains the same</a:t>
            </a:r>
            <a:endParaRPr strike="sngStrike">
              <a:solidFill>
                <a:srgbClr val="FF00FF"/>
              </a:solidFill>
            </a:endParaRPr>
          </a:p>
        </p:txBody>
      </p:sp>
      <p:sp>
        <p:nvSpPr>
          <p:cNvPr id="561" name="Google Shape;561;p70"/>
          <p:cNvSpPr txBox="1"/>
          <p:nvPr/>
        </p:nvSpPr>
        <p:spPr>
          <a:xfrm>
            <a:off x="2021675" y="3882925"/>
            <a:ext cx="4767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i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Not all label shifts are covariate shifts!</a:t>
            </a:r>
            <a:endParaRPr sz="2000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62" name="Google Shape;562;p70"/>
          <p:cNvSpPr txBox="1"/>
          <p:nvPr/>
        </p:nvSpPr>
        <p:spPr>
          <a:xfrm>
            <a:off x="6130950" y="2889488"/>
            <a:ext cx="289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P(Y) changes</a:t>
            </a:r>
            <a:endParaRPr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P(X|Y) remains the same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Drift</a:t>
            </a:r>
            <a:endParaRPr/>
          </a:p>
        </p:txBody>
      </p:sp>
      <p:sp>
        <p:nvSpPr>
          <p:cNvPr id="568" name="Google Shape;568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Same input, expecting different output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P(houses in SF) remains the same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Covid causes people to leave SF, housing prices drop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P($5M | houses in SF)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Pre-covid: high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During-covid: low</a:t>
            </a:r>
            <a:endParaRPr/>
          </a:p>
        </p:txBody>
      </p:sp>
      <p:sp>
        <p:nvSpPr>
          <p:cNvPr id="569" name="Google Shape;569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570" name="Google Shape;570;p71"/>
          <p:cNvSpPr txBox="1"/>
          <p:nvPr/>
        </p:nvSpPr>
        <p:spPr>
          <a:xfrm>
            <a:off x="6130825" y="264850"/>
            <a:ext cx="289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P(X) remains the same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P(Y|X) changes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2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 Drift</a:t>
            </a:r>
            <a:endParaRPr/>
          </a:p>
        </p:txBody>
      </p:sp>
      <p:sp>
        <p:nvSpPr>
          <p:cNvPr id="576" name="Google Shape;576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Concept drifts can be cyclic &amp; seasonal	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Ride sharing demands high during rush hours, low otherwise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Flight ticket prices high during holidays, low otherwise</a:t>
            </a:r>
            <a:endParaRPr/>
          </a:p>
        </p:txBody>
      </p:sp>
      <p:sp>
        <p:nvSpPr>
          <p:cNvPr id="577" name="Google Shape;577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578" name="Google Shape;578;p72"/>
          <p:cNvSpPr txBox="1"/>
          <p:nvPr/>
        </p:nvSpPr>
        <p:spPr>
          <a:xfrm>
            <a:off x="6130825" y="264850"/>
            <a:ext cx="2890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P(X) remains the same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P(Y|X) changes</a:t>
            </a:r>
            <a:endParaRPr>
              <a:solidFill>
                <a:srgbClr val="FF00FF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3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data changes</a:t>
            </a:r>
            <a:endParaRPr/>
          </a:p>
        </p:txBody>
      </p:sp>
      <p:sp>
        <p:nvSpPr>
          <p:cNvPr id="584" name="Google Shape;584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change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feature is added/removed/updated</a:t>
            </a:r>
            <a:endParaRPr i="1"/>
          </a:p>
        </p:txBody>
      </p:sp>
      <p:sp>
        <p:nvSpPr>
          <p:cNvPr id="585" name="Google Shape;585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data changes</a:t>
            </a:r>
            <a:endParaRPr/>
          </a:p>
        </p:txBody>
      </p:sp>
      <p:sp>
        <p:nvSpPr>
          <p:cNvPr id="591" name="Google Shape;591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Feature change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A feature is added/removed/updated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Label schema change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Original:	</a:t>
            </a:r>
            <a:r>
              <a:rPr lang="en" i="1" dirty="0"/>
              <a:t>{“POSITIVE”: 0, “NEGATIVE”: 1}</a:t>
            </a:r>
            <a:endParaRPr i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>
                <a:solidFill>
                  <a:schemeClr val="dk1"/>
                </a:solidFill>
              </a:rPr>
              <a:t>New:	</a:t>
            </a:r>
            <a:r>
              <a:rPr lang="en" i="1" dirty="0">
                <a:solidFill>
                  <a:schemeClr val="dk1"/>
                </a:solidFill>
              </a:rPr>
              <a:t>{“POSITIVE”: 0, “NEGATIVE”: 1, “NEUTRAL”: 2}</a:t>
            </a:r>
            <a:endParaRPr i="1" dirty="0"/>
          </a:p>
        </p:txBody>
      </p:sp>
      <p:sp>
        <p:nvSpPr>
          <p:cNvPr id="592" name="Google Shape;592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5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data distribution shifts</a:t>
            </a:r>
            <a:endParaRPr/>
          </a:p>
        </p:txBody>
      </p:sp>
      <p:sp>
        <p:nvSpPr>
          <p:cNvPr id="598" name="Google Shape;598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How to determine that two distributions are different?</a:t>
            </a:r>
            <a:endParaRPr/>
          </a:p>
        </p:txBody>
      </p:sp>
      <p:sp>
        <p:nvSpPr>
          <p:cNvPr id="599" name="Google Shape;599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6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data distribution shifts</a:t>
            </a:r>
            <a:endParaRPr/>
          </a:p>
        </p:txBody>
      </p:sp>
      <p:sp>
        <p:nvSpPr>
          <p:cNvPr id="605" name="Google Shape;605;p7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determine that two distributions are different?</a:t>
            </a:r>
            <a:endParaRPr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Compare statistics: mean, median, variance, quantiles, skewness, kurtosis, …</a:t>
            </a:r>
            <a:endParaRPr sz="17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Compute these stats during training and compare these stats in production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00"/>
          </a:p>
        </p:txBody>
      </p:sp>
      <p:sp>
        <p:nvSpPr>
          <p:cNvPr id="606" name="Google Shape;606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7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data distribution shifts</a:t>
            </a:r>
            <a:endParaRPr/>
          </a:p>
        </p:txBody>
      </p:sp>
      <p:sp>
        <p:nvSpPr>
          <p:cNvPr id="612" name="Google Shape;612;p7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determine that two distributions are different?</a:t>
            </a:r>
            <a:endParaRPr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Compare statistics: mean, median, variance, quantiles, skewness, kurtosis, …</a:t>
            </a:r>
            <a:endParaRPr sz="17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Not universal: only useful for distributions where these statistics are meaningful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00"/>
          </a:p>
        </p:txBody>
      </p:sp>
      <p:sp>
        <p:nvSpPr>
          <p:cNvPr id="613" name="Google Shape;61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Delayed labels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311700" y="3094550"/>
            <a:ext cx="8520600" cy="21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Short feedback loop: minutes -&gt; hours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Reddit / Twitter / TikTok’s recommender systems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Long feedback loop: weeks -&gt; months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Stitch Fix’s recommender systems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Fraud detection</a:t>
            </a:r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body" idx="1"/>
          </p:nvPr>
        </p:nvSpPr>
        <p:spPr>
          <a:xfrm>
            <a:off x="6902500" y="1889525"/>
            <a:ext cx="7734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</a:rPr>
              <a:t>Time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" name="Google Shape;127;p21"/>
          <p:cNvSpPr txBox="1">
            <a:spLocks noGrp="1"/>
          </p:cNvSpPr>
          <p:nvPr>
            <p:ph type="body" idx="1"/>
          </p:nvPr>
        </p:nvSpPr>
        <p:spPr>
          <a:xfrm>
            <a:off x="1534200" y="1099575"/>
            <a:ext cx="9561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Prediction is served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28" name="Google Shape;128;p21"/>
          <p:cNvSpPr txBox="1">
            <a:spLocks noGrp="1"/>
          </p:cNvSpPr>
          <p:nvPr>
            <p:ph type="body" idx="1"/>
          </p:nvPr>
        </p:nvSpPr>
        <p:spPr>
          <a:xfrm>
            <a:off x="4457500" y="1099575"/>
            <a:ext cx="10290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Feedback is provided</a:t>
            </a:r>
            <a:endParaRPr sz="1300">
              <a:solidFill>
                <a:schemeClr val="dk1"/>
              </a:solidFill>
            </a:endParaRPr>
          </a:p>
        </p:txBody>
      </p:sp>
      <p:grpSp>
        <p:nvGrpSpPr>
          <p:cNvPr id="129" name="Google Shape;129;p21"/>
          <p:cNvGrpSpPr/>
          <p:nvPr/>
        </p:nvGrpSpPr>
        <p:grpSpPr>
          <a:xfrm>
            <a:off x="1148450" y="1683425"/>
            <a:ext cx="6331200" cy="397550"/>
            <a:chOff x="1119000" y="2409800"/>
            <a:chExt cx="6331200" cy="397550"/>
          </a:xfrm>
        </p:grpSpPr>
        <p:cxnSp>
          <p:nvCxnSpPr>
            <p:cNvPr id="130" name="Google Shape;130;p21"/>
            <p:cNvCxnSpPr/>
            <p:nvPr/>
          </p:nvCxnSpPr>
          <p:spPr>
            <a:xfrm>
              <a:off x="1119000" y="2493200"/>
              <a:ext cx="6331200" cy="39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31" name="Google Shape;131;p21"/>
            <p:cNvCxnSpPr/>
            <p:nvPr/>
          </p:nvCxnSpPr>
          <p:spPr>
            <a:xfrm>
              <a:off x="1982800" y="2409800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2" name="Google Shape;132;p21"/>
            <p:cNvCxnSpPr/>
            <p:nvPr/>
          </p:nvCxnSpPr>
          <p:spPr>
            <a:xfrm>
              <a:off x="4942550" y="2409800"/>
              <a:ext cx="0" cy="206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3" name="Google Shape;133;p21"/>
            <p:cNvSpPr/>
            <p:nvPr/>
          </p:nvSpPr>
          <p:spPr>
            <a:xfrm rot="5400000">
              <a:off x="3419875" y="1280050"/>
              <a:ext cx="90300" cy="29643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Google Shape;134;p21"/>
          <p:cNvSpPr txBox="1">
            <a:spLocks noGrp="1"/>
          </p:cNvSpPr>
          <p:nvPr>
            <p:ph type="body" idx="1"/>
          </p:nvPr>
        </p:nvSpPr>
        <p:spPr>
          <a:xfrm>
            <a:off x="2931525" y="2164825"/>
            <a:ext cx="11259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Feedback loop length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8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data distribution shifts</a:t>
            </a:r>
            <a:endParaRPr/>
          </a:p>
        </p:txBody>
      </p:sp>
      <p:sp>
        <p:nvSpPr>
          <p:cNvPr id="619" name="Google Shape;619;p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determine that two distributions are different?</a:t>
            </a:r>
            <a:endParaRPr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Compare statistics: mean, median, variance, quantiles, skewness, kurtosis, …</a:t>
            </a:r>
            <a:endParaRPr sz="17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Not universal: </a:t>
            </a:r>
            <a:r>
              <a:rPr lang="en" sz="1300"/>
              <a:t>only useful for distributions where these statistics are meaningful</a:t>
            </a:r>
            <a:endParaRPr sz="13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Inconclusive:  if statistics differ, distributions differ. If statistics are the same, distributions can still differ.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00"/>
          </a:p>
        </p:txBody>
      </p:sp>
      <p:sp>
        <p:nvSpPr>
          <p:cNvPr id="620" name="Google Shape;620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9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Cumulative vs. sliding metrics</a:t>
            </a:r>
            <a:endParaRPr/>
          </a:p>
        </p:txBody>
      </p:sp>
      <p:sp>
        <p:nvSpPr>
          <p:cNvPr id="626" name="Google Shape;626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Sliding: reset at each new time window</a:t>
            </a:r>
            <a:endParaRPr/>
          </a:p>
        </p:txBody>
      </p:sp>
      <p:sp>
        <p:nvSpPr>
          <p:cNvPr id="627" name="Google Shape;627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pic>
        <p:nvPicPr>
          <p:cNvPr id="628" name="Google Shape;62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1796475"/>
            <a:ext cx="5943600" cy="2933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9" name="Google Shape;629;p79"/>
          <p:cNvCxnSpPr/>
          <p:nvPr/>
        </p:nvCxnSpPr>
        <p:spPr>
          <a:xfrm rot="10800000" flipH="1">
            <a:off x="337658" y="4860017"/>
            <a:ext cx="8134800" cy="93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0" name="Google Shape;630;p79"/>
          <p:cNvSpPr txBox="1"/>
          <p:nvPr/>
        </p:nvSpPr>
        <p:spPr>
          <a:xfrm>
            <a:off x="337800" y="4922975"/>
            <a:ext cx="7667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This image is based on an example from </a:t>
            </a: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MadeWithML</a:t>
            </a:r>
            <a:r>
              <a:rPr lang="en" sz="1000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 (Goku Mohandas).</a:t>
            </a:r>
            <a:endParaRPr sz="1000">
              <a:solidFill>
                <a:srgbClr val="03035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0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Detecting data distribution shifts</a:t>
            </a:r>
            <a:endParaRPr/>
          </a:p>
        </p:txBody>
      </p:sp>
      <p:sp>
        <p:nvSpPr>
          <p:cNvPr id="636" name="Google Shape;636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determine that two distributions are different?</a:t>
            </a:r>
            <a:endParaRPr/>
          </a:p>
          <a:p>
            <a:pPr marL="457200" lvl="0" indent="-336550" algn="l" rtl="0">
              <a:spcBef>
                <a:spcPts val="1600"/>
              </a:spcBef>
              <a:spcAft>
                <a:spcPts val="0"/>
              </a:spcAft>
              <a:buClr>
                <a:srgbClr val="B7B7B7"/>
              </a:buClr>
              <a:buSzPts val="1700"/>
              <a:buAutoNum type="arabicPeriod"/>
            </a:pPr>
            <a:r>
              <a:rPr lang="en" sz="1700">
                <a:solidFill>
                  <a:srgbClr val="B7B7B7"/>
                </a:solidFill>
              </a:rPr>
              <a:t>Compare statistics: mean, median, variance, quantiles, skewness, kurtosis, …</a:t>
            </a:r>
            <a:endParaRPr sz="1700">
              <a:solidFill>
                <a:srgbClr val="B7B7B7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en" sz="1700"/>
              <a:t>Two-sample hypothesis test</a:t>
            </a:r>
            <a:endParaRPr sz="170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Determine whether the difference between two populations is statistically significant</a:t>
            </a:r>
            <a:endParaRPr sz="1300"/>
          </a:p>
          <a:p>
            <a:pPr marL="914400" lvl="1" indent="-285750" algn="l" rtl="0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1300"/>
              <a:t>If yes, likely from two distinct distributions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00"/>
          </a:p>
        </p:txBody>
      </p:sp>
      <p:sp>
        <p:nvSpPr>
          <p:cNvPr id="637" name="Google Shape;637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638" name="Google Shape;638;p80"/>
          <p:cNvSpPr/>
          <p:nvPr/>
        </p:nvSpPr>
        <p:spPr>
          <a:xfrm rot="5400000">
            <a:off x="5091150" y="2052600"/>
            <a:ext cx="142800" cy="11811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9" name="Google Shape;639;p80"/>
          <p:cNvCxnSpPr/>
          <p:nvPr/>
        </p:nvCxnSpPr>
        <p:spPr>
          <a:xfrm>
            <a:off x="5286300" y="2714550"/>
            <a:ext cx="466800" cy="4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40" name="Google Shape;640;p80"/>
          <p:cNvSpPr txBox="1"/>
          <p:nvPr/>
        </p:nvSpPr>
        <p:spPr>
          <a:xfrm>
            <a:off x="4635400" y="3303325"/>
            <a:ext cx="2890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E.g.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AutoNum type="arabicPeriod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Data from yesterday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AutoNum type="arabicPeriod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Data from today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Two-sample test: KS test (Kolmogorov–Smirnov)</a:t>
            </a:r>
            <a:endParaRPr/>
          </a:p>
        </p:txBody>
      </p:sp>
      <p:sp>
        <p:nvSpPr>
          <p:cNvPr id="646" name="Google Shape;646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Doesn’t require any parameters of the underlying distribution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Doesn’t make assumptions about distribution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works with one-dimensional data</a:t>
            </a:r>
            <a:endParaRPr/>
          </a:p>
        </p:txBody>
      </p:sp>
      <p:sp>
        <p:nvSpPr>
          <p:cNvPr id="647" name="Google Shape;647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cxnSp>
        <p:nvCxnSpPr>
          <p:cNvPr id="648" name="Google Shape;648;p81"/>
          <p:cNvCxnSpPr/>
          <p:nvPr/>
        </p:nvCxnSpPr>
        <p:spPr>
          <a:xfrm>
            <a:off x="3876600" y="2676450"/>
            <a:ext cx="466800" cy="4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9" name="Google Shape;649;p81"/>
          <p:cNvSpPr txBox="1"/>
          <p:nvPr/>
        </p:nvSpPr>
        <p:spPr>
          <a:xfrm>
            <a:off x="3225700" y="3265225"/>
            <a:ext cx="31275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Useful for prediction &amp; label distributions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Not so useful for features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82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Two-sample test</a:t>
            </a:r>
            <a:endParaRPr/>
          </a:p>
        </p:txBody>
      </p:sp>
      <p:sp>
        <p:nvSpPr>
          <p:cNvPr id="655" name="Google Shape;655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pic>
        <p:nvPicPr>
          <p:cNvPr id="656" name="Google Shape;65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25" y="1198300"/>
            <a:ext cx="5928226" cy="386662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2"/>
          <p:cNvSpPr txBox="1"/>
          <p:nvPr/>
        </p:nvSpPr>
        <p:spPr>
          <a:xfrm>
            <a:off x="6543675" y="1198300"/>
            <a:ext cx="24774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alibi-detect</a:t>
            </a:r>
            <a:r>
              <a:rPr lang="en" sz="18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 (OS)</a:t>
            </a:r>
            <a:endParaRPr sz="18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Most tests work better on low-dim data, so dim reduction is recommended beforehand!</a:t>
            </a:r>
            <a:endParaRPr sz="15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83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all shifts are equal</a:t>
            </a:r>
            <a:endParaRPr/>
          </a:p>
        </p:txBody>
      </p:sp>
      <p:sp>
        <p:nvSpPr>
          <p:cNvPr id="663" name="Google Shape;663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664" name="Google Shape;664;p83"/>
          <p:cNvSpPr txBox="1">
            <a:spLocks noGrp="1"/>
          </p:cNvSpPr>
          <p:nvPr>
            <p:ph type="body" idx="1"/>
          </p:nvPr>
        </p:nvSpPr>
        <p:spPr>
          <a:xfrm>
            <a:off x="464100" y="1304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Sudden shifts vs. gradual shifts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Sudden shifts are easier to detect than gradual shifts</a:t>
            </a:r>
            <a:endParaRPr/>
          </a:p>
        </p:txBody>
      </p:sp>
      <p:pic>
        <p:nvPicPr>
          <p:cNvPr id="665" name="Google Shape;665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3312"/>
            <a:ext cx="9144000" cy="180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all shifts are equal</a:t>
            </a:r>
            <a:endParaRPr/>
          </a:p>
        </p:txBody>
      </p:sp>
      <p:sp>
        <p:nvSpPr>
          <p:cNvPr id="671" name="Google Shape;671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672" name="Google Shape;672;p84"/>
          <p:cNvSpPr txBox="1">
            <a:spLocks noGrp="1"/>
          </p:cNvSpPr>
          <p:nvPr>
            <p:ph type="body" idx="1"/>
          </p:nvPr>
        </p:nvSpPr>
        <p:spPr>
          <a:xfrm>
            <a:off x="464100" y="1304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>
                <a:solidFill>
                  <a:srgbClr val="B7B7B7"/>
                </a:solidFill>
              </a:rPr>
              <a:t>Sudden shifts vs. gradual shifts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Spatial shifts vs. temporal shifts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cxnSp>
        <p:nvCxnSpPr>
          <p:cNvPr id="673" name="Google Shape;673;p84"/>
          <p:cNvCxnSpPr/>
          <p:nvPr/>
        </p:nvCxnSpPr>
        <p:spPr>
          <a:xfrm rot="10800000" flipH="1">
            <a:off x="1590675" y="2038050"/>
            <a:ext cx="152400" cy="60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4" name="Google Shape;674;p84"/>
          <p:cNvSpPr txBox="1"/>
          <p:nvPr/>
        </p:nvSpPr>
        <p:spPr>
          <a:xfrm>
            <a:off x="140250" y="2750875"/>
            <a:ext cx="2707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New device (e.g. mobile vs. desktop)</a:t>
            </a:r>
            <a:endParaRPr sz="18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New users (e.g. new country)</a:t>
            </a:r>
            <a:endParaRPr sz="18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675" name="Google Shape;675;p84"/>
          <p:cNvCxnSpPr/>
          <p:nvPr/>
        </p:nvCxnSpPr>
        <p:spPr>
          <a:xfrm rot="10800000">
            <a:off x="3448050" y="2038050"/>
            <a:ext cx="495300" cy="54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6" name="Google Shape;676;p84"/>
          <p:cNvSpPr txBox="1"/>
          <p:nvPr/>
        </p:nvSpPr>
        <p:spPr>
          <a:xfrm>
            <a:off x="3293025" y="2750875"/>
            <a:ext cx="27078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E.g. same users, same device, but behaviors change over time</a:t>
            </a:r>
            <a:endParaRPr sz="18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5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shifts: time window scale matters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2" name="Google Shape;682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683" name="Google Shape;683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600" y="1741488"/>
            <a:ext cx="6789329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85"/>
          <p:cNvSpPr/>
          <p:nvPr/>
        </p:nvSpPr>
        <p:spPr>
          <a:xfrm>
            <a:off x="6962775" y="1676350"/>
            <a:ext cx="609600" cy="28830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p85"/>
          <p:cNvSpPr txBox="1"/>
          <p:nvPr/>
        </p:nvSpPr>
        <p:spPr>
          <a:xfrm>
            <a:off x="6168600" y="4568875"/>
            <a:ext cx="2150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Target distribution</a:t>
            </a:r>
            <a:endParaRPr sz="16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6" name="Google Shape;686;p85"/>
          <p:cNvSpPr/>
          <p:nvPr/>
        </p:nvSpPr>
        <p:spPr>
          <a:xfrm>
            <a:off x="4629150" y="2171700"/>
            <a:ext cx="2286000" cy="19716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p85"/>
          <p:cNvSpPr txBox="1"/>
          <p:nvPr/>
        </p:nvSpPr>
        <p:spPr>
          <a:xfrm>
            <a:off x="4659913" y="876588"/>
            <a:ext cx="2150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Source distribution: likely a shift</a:t>
            </a:r>
            <a:endParaRPr sz="1600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8" name="Google Shape;688;p85"/>
          <p:cNvSpPr txBox="1"/>
          <p:nvPr/>
        </p:nvSpPr>
        <p:spPr>
          <a:xfrm>
            <a:off x="1726213" y="878638"/>
            <a:ext cx="2150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6B26B"/>
                </a:solidFill>
                <a:latin typeface="Nunito"/>
                <a:ea typeface="Nunito"/>
                <a:cs typeface="Nunito"/>
                <a:sym typeface="Nunito"/>
              </a:rPr>
              <a:t>Source distribution: unlikely a shift</a:t>
            </a:r>
            <a:endParaRPr sz="1600">
              <a:solidFill>
                <a:srgbClr val="F6B26B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89" name="Google Shape;689;p85"/>
          <p:cNvSpPr/>
          <p:nvPr/>
        </p:nvSpPr>
        <p:spPr>
          <a:xfrm>
            <a:off x="1295400" y="1874875"/>
            <a:ext cx="5619900" cy="23733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00FF"/>
              </a:solidFill>
            </a:endParaRPr>
          </a:p>
        </p:txBody>
      </p:sp>
      <p:cxnSp>
        <p:nvCxnSpPr>
          <p:cNvPr id="690" name="Google Shape;690;p85"/>
          <p:cNvCxnSpPr/>
          <p:nvPr/>
        </p:nvCxnSpPr>
        <p:spPr>
          <a:xfrm flipH="1">
            <a:off x="2990925" y="1466850"/>
            <a:ext cx="28500" cy="371700"/>
          </a:xfrm>
          <a:prstGeom prst="straightConnector1">
            <a:avLst/>
          </a:prstGeom>
          <a:noFill/>
          <a:ln w="28575" cap="flat" cmpd="sng">
            <a:solidFill>
              <a:srgbClr val="F6B26B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91" name="Google Shape;691;p85"/>
          <p:cNvCxnSpPr>
            <a:stCxn id="687" idx="2"/>
          </p:cNvCxnSpPr>
          <p:nvPr/>
        </p:nvCxnSpPr>
        <p:spPr>
          <a:xfrm>
            <a:off x="5735113" y="1553688"/>
            <a:ext cx="141900" cy="58950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6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shifts: time window scale matters</a:t>
            </a:r>
            <a:endParaRPr/>
          </a:p>
        </p:txBody>
      </p:sp>
      <p:sp>
        <p:nvSpPr>
          <p:cNvPr id="697" name="Google Shape;697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  <p:pic>
        <p:nvPicPr>
          <p:cNvPr id="698" name="Google Shape;69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600" y="1741488"/>
            <a:ext cx="6789329" cy="275272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86"/>
          <p:cNvSpPr/>
          <p:nvPr/>
        </p:nvSpPr>
        <p:spPr>
          <a:xfrm>
            <a:off x="6962775" y="1676350"/>
            <a:ext cx="609600" cy="2883000"/>
          </a:xfrm>
          <a:prstGeom prst="rect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86"/>
          <p:cNvSpPr/>
          <p:nvPr/>
        </p:nvSpPr>
        <p:spPr>
          <a:xfrm>
            <a:off x="4629150" y="2171700"/>
            <a:ext cx="2286000" cy="19716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86"/>
          <p:cNvSpPr txBox="1"/>
          <p:nvPr/>
        </p:nvSpPr>
        <p:spPr>
          <a:xfrm>
            <a:off x="2554903" y="1005888"/>
            <a:ext cx="2655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Difficulty is compounded by seasonal variation</a:t>
            </a:r>
            <a:endParaRPr sz="16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2" name="Google Shape;702;p86"/>
          <p:cNvSpPr/>
          <p:nvPr/>
        </p:nvSpPr>
        <p:spPr>
          <a:xfrm>
            <a:off x="1295400" y="1874875"/>
            <a:ext cx="5619900" cy="2373300"/>
          </a:xfrm>
          <a:prstGeom prst="rect">
            <a:avLst/>
          </a:prstGeom>
          <a:noFill/>
          <a:ln w="28575" cap="flat" cmpd="sng">
            <a:solidFill>
              <a:srgbClr val="FFD9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900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7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shifts: time window scale matters</a:t>
            </a:r>
            <a:endParaRPr/>
          </a:p>
        </p:txBody>
      </p:sp>
      <p:sp>
        <p:nvSpPr>
          <p:cNvPr id="708" name="Google Shape;708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 short window: false alarms of shifts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 long window: takes long to detect shifts</a:t>
            </a:r>
            <a:endParaRPr/>
          </a:p>
        </p:txBody>
      </p:sp>
      <p:sp>
        <p:nvSpPr>
          <p:cNvPr id="709" name="Google Shape;709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  <p:sp>
        <p:nvSpPr>
          <p:cNvPr id="710" name="Google Shape;710;p87"/>
          <p:cNvSpPr txBox="1"/>
          <p:nvPr/>
        </p:nvSpPr>
        <p:spPr>
          <a:xfrm>
            <a:off x="511725" y="2682300"/>
            <a:ext cx="648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Granularity level: hourly, daily</a:t>
            </a:r>
            <a:endParaRPr sz="16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0375" y="808950"/>
            <a:ext cx="3740773" cy="321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975" y="322925"/>
            <a:ext cx="4468400" cy="4183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2"/>
          <p:cNvCxnSpPr/>
          <p:nvPr/>
        </p:nvCxnSpPr>
        <p:spPr>
          <a:xfrm rot="10800000" flipH="1">
            <a:off x="337658" y="4860017"/>
            <a:ext cx="8134800" cy="93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3" name="Google Shape;143;p22"/>
          <p:cNvSpPr txBox="1"/>
          <p:nvPr/>
        </p:nvSpPr>
        <p:spPr>
          <a:xfrm>
            <a:off x="337800" y="4922975"/>
            <a:ext cx="5455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Claypot AI’s real-time ML survey</a:t>
            </a:r>
            <a:r>
              <a:rPr lang="en" sz="1000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 (2022)	</a:t>
            </a:r>
            <a:endParaRPr sz="1000">
              <a:solidFill>
                <a:srgbClr val="03035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8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shifts: time window scale matters</a:t>
            </a:r>
            <a:endParaRPr/>
          </a:p>
        </p:txBody>
      </p:sp>
      <p:sp>
        <p:nvSpPr>
          <p:cNvPr id="716" name="Google Shape;716;p8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 short window: false alarms of shifts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 long window: takes long to detect shifts</a:t>
            </a:r>
            <a:endParaRPr/>
          </a:p>
        </p:txBody>
      </p:sp>
      <p:sp>
        <p:nvSpPr>
          <p:cNvPr id="717" name="Google Shape;717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718" name="Google Shape;718;p88"/>
          <p:cNvSpPr txBox="1"/>
          <p:nvPr/>
        </p:nvSpPr>
        <p:spPr>
          <a:xfrm>
            <a:off x="511725" y="2682300"/>
            <a:ext cx="6484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EAD1DC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EAD1DC"/>
                </a:solidFill>
                <a:latin typeface="Nunito"/>
                <a:ea typeface="Nunito"/>
                <a:cs typeface="Nunito"/>
                <a:sym typeface="Nunito"/>
              </a:rPr>
              <a:t>Granularity level: hourly, daily</a:t>
            </a:r>
            <a:endParaRPr sz="1600">
              <a:solidFill>
                <a:srgbClr val="EAD1DC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Merge shorter time scale windows -&gt; larger time scale window</a:t>
            </a:r>
            <a:endParaRPr sz="16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RCA: automatically analyze various window sizes</a:t>
            </a:r>
            <a:endParaRPr sz="16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89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Addressing data distribution shifts</a:t>
            </a:r>
            <a:endParaRPr/>
          </a:p>
        </p:txBody>
      </p:sp>
      <p:sp>
        <p:nvSpPr>
          <p:cNvPr id="724" name="Google Shape;724;p8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Train model using a massive dataset</a:t>
            </a:r>
            <a:endParaRPr/>
          </a:p>
        </p:txBody>
      </p:sp>
      <p:sp>
        <p:nvSpPr>
          <p:cNvPr id="725" name="Google Shape;725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pic>
        <p:nvPicPr>
          <p:cNvPr id="726" name="Google Shape;72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726" y="1701550"/>
            <a:ext cx="4357351" cy="31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0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Addressing data distribution shifts</a:t>
            </a:r>
            <a:endParaRPr/>
          </a:p>
        </p:txBody>
      </p:sp>
      <p:sp>
        <p:nvSpPr>
          <p:cNvPr id="732" name="Google Shape;732;p9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Train model using a massive dataset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Retrain model with new data from new distribution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Mode</a:t>
            </a:r>
            <a:endParaRPr sz="160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Train from scratch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Fine-tune</a:t>
            </a:r>
            <a:endParaRPr/>
          </a:p>
          <a:p>
            <a:pPr marL="13716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33" name="Google Shape;733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9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Addressing data distribution shifts</a:t>
            </a:r>
            <a:endParaRPr/>
          </a:p>
        </p:txBody>
      </p:sp>
      <p:sp>
        <p:nvSpPr>
          <p:cNvPr id="739" name="Google Shape;739;p9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AutoNum type="arabicPeriod"/>
            </a:pPr>
            <a:r>
              <a:rPr lang="en">
                <a:solidFill>
                  <a:schemeClr val="lt2"/>
                </a:solidFill>
              </a:rPr>
              <a:t>Train model using a massive dataset</a:t>
            </a:r>
            <a:endParaRPr>
              <a:solidFill>
                <a:schemeClr val="lt2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Retrain model with new data from new distribution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Mode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Data</a:t>
            </a:r>
            <a:endParaRPr sz="160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 data from when data started to shift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 data from the last X days/weeks/months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Use data form the last fine-tuning point</a:t>
            </a:r>
            <a:endParaRPr/>
          </a:p>
          <a:p>
            <a:pPr marL="13716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40" name="Google Shape;740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741" name="Google Shape;741;p91"/>
          <p:cNvSpPr txBox="1"/>
          <p:nvPr/>
        </p:nvSpPr>
        <p:spPr>
          <a:xfrm>
            <a:off x="1677600" y="3603025"/>
            <a:ext cx="4291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Need to figure out not just when to retrain models, but also how and what data</a:t>
            </a:r>
            <a:endParaRPr sz="16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2"/>
          <p:cNvSpPr txBox="1">
            <a:spLocks noGrp="1"/>
          </p:cNvSpPr>
          <p:nvPr>
            <p:ph type="title"/>
          </p:nvPr>
        </p:nvSpPr>
        <p:spPr>
          <a:xfrm>
            <a:off x="1078350" y="1601150"/>
            <a:ext cx="38010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&amp; Observability</a:t>
            </a:r>
            <a:endParaRPr/>
          </a:p>
        </p:txBody>
      </p:sp>
      <p:sp>
        <p:nvSpPr>
          <p:cNvPr id="747" name="Google Shape;747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93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vs. observability</a:t>
            </a:r>
            <a:endParaRPr/>
          </a:p>
        </p:txBody>
      </p:sp>
      <p:sp>
        <p:nvSpPr>
          <p:cNvPr id="753" name="Google Shape;753;p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Monitoring: tracking, measuring, and logging different metrics that can help us </a:t>
            </a:r>
            <a:r>
              <a:rPr lang="en">
                <a:solidFill>
                  <a:srgbClr val="FF00FF"/>
                </a:solidFill>
              </a:rPr>
              <a:t>determine when something goes wrong</a:t>
            </a:r>
            <a:endParaRPr>
              <a:solidFill>
                <a:srgbClr val="FF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Observability: setting up our system in a way that gives us visibility into our system to </a:t>
            </a:r>
            <a:r>
              <a:rPr lang="en">
                <a:solidFill>
                  <a:srgbClr val="FF00FF"/>
                </a:solidFill>
              </a:rPr>
              <a:t>investigate what went wrong</a:t>
            </a:r>
            <a:endParaRPr/>
          </a:p>
        </p:txBody>
      </p:sp>
      <p:sp>
        <p:nvSpPr>
          <p:cNvPr id="754" name="Google Shape;754;p9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9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vs. observability</a:t>
            </a:r>
            <a:endParaRPr/>
          </a:p>
        </p:txBody>
      </p:sp>
      <p:sp>
        <p:nvSpPr>
          <p:cNvPr id="760" name="Google Shape;760;p9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Monitoring: tracking, measuring, and logging different metrics that can help us </a:t>
            </a:r>
            <a:r>
              <a:rPr lang="en">
                <a:solidFill>
                  <a:srgbClr val="FF00FF"/>
                </a:solidFill>
              </a:rPr>
              <a:t>determine when something goes wrong</a:t>
            </a:r>
            <a:endParaRPr>
              <a:solidFill>
                <a:srgbClr val="FF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Observability: </a:t>
            </a:r>
            <a:r>
              <a:rPr lang="en">
                <a:solidFill>
                  <a:srgbClr val="0000FF"/>
                </a:solidFill>
              </a:rPr>
              <a:t>setting up our system</a:t>
            </a:r>
            <a:r>
              <a:rPr lang="en"/>
              <a:t> in a way that gives us visibility into our system to </a:t>
            </a:r>
            <a:r>
              <a:rPr lang="en">
                <a:solidFill>
                  <a:srgbClr val="FF00FF"/>
                </a:solidFill>
              </a:rPr>
              <a:t>investigate what went wrong</a:t>
            </a:r>
            <a:endParaRPr/>
          </a:p>
        </p:txBody>
      </p:sp>
      <p:sp>
        <p:nvSpPr>
          <p:cNvPr id="761" name="Google Shape;761;p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cxnSp>
        <p:nvCxnSpPr>
          <p:cNvPr id="762" name="Google Shape;762;p94"/>
          <p:cNvCxnSpPr/>
          <p:nvPr/>
        </p:nvCxnSpPr>
        <p:spPr>
          <a:xfrm rot="10800000">
            <a:off x="3019500" y="2191050"/>
            <a:ext cx="219000" cy="799800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63" name="Google Shape;763;p94"/>
          <p:cNvSpPr txBox="1"/>
          <p:nvPr/>
        </p:nvSpPr>
        <p:spPr>
          <a:xfrm>
            <a:off x="2086050" y="3047125"/>
            <a:ext cx="58008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Instrumentation</a:t>
            </a:r>
            <a:endParaRPr sz="2100" b="1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adding timers to your functions</a:t>
            </a:r>
            <a:endParaRPr sz="1800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counting NaNs in your features</a:t>
            </a:r>
            <a:endParaRPr sz="1800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logging unusual events e.g. very long inputs</a:t>
            </a:r>
            <a:endParaRPr sz="1800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Nunito"/>
              <a:buChar char="●"/>
            </a:pPr>
            <a:r>
              <a:rPr lang="en" sz="18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…</a:t>
            </a:r>
            <a:endParaRPr sz="1800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95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vs. observability</a:t>
            </a:r>
            <a:endParaRPr/>
          </a:p>
        </p:txBody>
      </p:sp>
      <p:sp>
        <p:nvSpPr>
          <p:cNvPr id="769" name="Google Shape;769;p9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Monitoring: tracking, measuring, and logging different metrics that can help us </a:t>
            </a:r>
            <a:r>
              <a:rPr lang="en">
                <a:solidFill>
                  <a:srgbClr val="FF00FF"/>
                </a:solidFill>
              </a:rPr>
              <a:t>determine when something goes wrong</a:t>
            </a:r>
            <a:endParaRPr>
              <a:solidFill>
                <a:srgbClr val="FF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Observability: </a:t>
            </a:r>
            <a:r>
              <a:rPr lang="en">
                <a:solidFill>
                  <a:schemeClr val="dk1"/>
                </a:solidFill>
              </a:rPr>
              <a:t>setting up our system </a:t>
            </a:r>
            <a:r>
              <a:rPr lang="en"/>
              <a:t>in a way that gives us visibility into our system to </a:t>
            </a:r>
            <a:r>
              <a:rPr lang="en">
                <a:solidFill>
                  <a:srgbClr val="FF00FF"/>
                </a:solidFill>
              </a:rPr>
              <a:t>investigate what went wrong</a:t>
            </a:r>
            <a:endParaRPr/>
          </a:p>
        </p:txBody>
      </p:sp>
      <p:sp>
        <p:nvSpPr>
          <p:cNvPr id="770" name="Google Shape;770;p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771" name="Google Shape;771;p95"/>
          <p:cNvSpPr txBox="1"/>
          <p:nvPr/>
        </p:nvSpPr>
        <p:spPr>
          <a:xfrm>
            <a:off x="1666950" y="2980450"/>
            <a:ext cx="47148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0000FF"/>
                </a:solidFill>
                <a:latin typeface="Nunito"/>
                <a:ea typeface="Nunito"/>
                <a:cs typeface="Nunito"/>
                <a:sym typeface="Nunito"/>
              </a:rPr>
              <a:t>Observability is part of monitoring</a:t>
            </a:r>
            <a:endParaRPr sz="1800">
              <a:solidFill>
                <a:srgbClr val="00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96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is all about metrics</a:t>
            </a:r>
            <a:endParaRPr/>
          </a:p>
        </p:txBody>
      </p:sp>
      <p:sp>
        <p:nvSpPr>
          <p:cNvPr id="777" name="Google Shape;777;p9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Operational metrics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ML-specific metrics</a:t>
            </a:r>
            <a:endParaRPr/>
          </a:p>
        </p:txBody>
      </p:sp>
      <p:sp>
        <p:nvSpPr>
          <p:cNvPr id="778" name="Google Shape;778;p9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97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Operational metrics</a:t>
            </a:r>
            <a:endParaRPr/>
          </a:p>
        </p:txBody>
      </p:sp>
      <p:sp>
        <p:nvSpPr>
          <p:cNvPr id="784" name="Google Shape;784;p9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Latency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Throughput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Requests / minute/hour/day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% requests that return with a 2XX code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CPU/GPU utilization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Memory utilization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b="1" u="sng"/>
              <a:t>Availability</a:t>
            </a:r>
            <a:endParaRPr b="1" u="sng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etc.</a:t>
            </a:r>
            <a:endParaRPr/>
          </a:p>
        </p:txBody>
      </p:sp>
      <p:sp>
        <p:nvSpPr>
          <p:cNvPr id="785" name="Google Shape;785;p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⚠ Labels are often assumed ⚠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5" name="Google Shape;165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Recommendation: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Click -&gt; good rec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After X minutes, no click -&gt; bad rec</a:t>
            </a:r>
            <a:endParaRPr/>
          </a:p>
        </p:txBody>
      </p:sp>
      <p:sp>
        <p:nvSpPr>
          <p:cNvPr id="166" name="Google Shape;166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cxnSp>
        <p:nvCxnSpPr>
          <p:cNvPr id="167" name="Google Shape;167;p24"/>
          <p:cNvCxnSpPr/>
          <p:nvPr/>
        </p:nvCxnSpPr>
        <p:spPr>
          <a:xfrm flipH="1">
            <a:off x="1746713" y="2131100"/>
            <a:ext cx="374400" cy="48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8" name="Google Shape;168;p24"/>
          <p:cNvCxnSpPr/>
          <p:nvPr/>
        </p:nvCxnSpPr>
        <p:spPr>
          <a:xfrm>
            <a:off x="2174388" y="2131100"/>
            <a:ext cx="442500" cy="473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9" name="Google Shape;169;p24"/>
          <p:cNvSpPr txBox="1">
            <a:spLocks noGrp="1"/>
          </p:cNvSpPr>
          <p:nvPr>
            <p:ph type="body" idx="1"/>
          </p:nvPr>
        </p:nvSpPr>
        <p:spPr>
          <a:xfrm>
            <a:off x="975663" y="2176550"/>
            <a:ext cx="940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Too short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0" name="Google Shape;170;p24"/>
          <p:cNvSpPr txBox="1">
            <a:spLocks noGrp="1"/>
          </p:cNvSpPr>
          <p:nvPr>
            <p:ph type="body" idx="1"/>
          </p:nvPr>
        </p:nvSpPr>
        <p:spPr>
          <a:xfrm>
            <a:off x="2451688" y="2131100"/>
            <a:ext cx="9405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Too long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1" name="Google Shape;171;p24"/>
          <p:cNvSpPr txBox="1">
            <a:spLocks noGrp="1"/>
          </p:cNvSpPr>
          <p:nvPr>
            <p:ph type="body" idx="1"/>
          </p:nvPr>
        </p:nvSpPr>
        <p:spPr>
          <a:xfrm>
            <a:off x="975663" y="2615600"/>
            <a:ext cx="1046400" cy="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False negatives</a:t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172" name="Google Shape;172;p24"/>
          <p:cNvSpPr txBox="1">
            <a:spLocks noGrp="1"/>
          </p:cNvSpPr>
          <p:nvPr>
            <p:ph type="body" idx="1"/>
          </p:nvPr>
        </p:nvSpPr>
        <p:spPr>
          <a:xfrm>
            <a:off x="2174388" y="2609925"/>
            <a:ext cx="940500" cy="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Slow feedback</a:t>
            </a:r>
            <a:endParaRPr sz="1400">
              <a:solidFill>
                <a:schemeClr val="dk1"/>
              </a:solidFill>
            </a:endParaRPr>
          </a:p>
        </p:txBody>
      </p:sp>
      <p:pic>
        <p:nvPicPr>
          <p:cNvPr id="173" name="Google Shape;17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500" y="1263250"/>
            <a:ext cx="4795600" cy="305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4"/>
          <p:cNvCxnSpPr/>
          <p:nvPr/>
        </p:nvCxnSpPr>
        <p:spPr>
          <a:xfrm rot="10800000" flipH="1">
            <a:off x="337658" y="4860017"/>
            <a:ext cx="8134800" cy="93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" name="Google Shape;175;p24"/>
          <p:cNvSpPr txBox="1"/>
          <p:nvPr/>
        </p:nvSpPr>
        <p:spPr>
          <a:xfrm>
            <a:off x="337800" y="4922975"/>
            <a:ext cx="76671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Addressing Delayed Feedback for Continuous Training with Neural Networks in CTR prediction</a:t>
            </a:r>
            <a:r>
              <a:rPr lang="en" sz="1000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 (Ktena et al., 2019)</a:t>
            </a:r>
            <a:endParaRPr sz="1000">
              <a:solidFill>
                <a:srgbClr val="03035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6" name="Google Shape;176;p24"/>
          <p:cNvSpPr/>
          <p:nvPr/>
        </p:nvSpPr>
        <p:spPr>
          <a:xfrm rot="5400000">
            <a:off x="2110899" y="1641000"/>
            <a:ext cx="87600" cy="8049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99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metrics: what to monitor</a:t>
            </a:r>
            <a:endParaRPr/>
          </a:p>
        </p:txBody>
      </p:sp>
      <p:sp>
        <p:nvSpPr>
          <p:cNvPr id="799" name="Google Shape;799;p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  <p:pic>
        <p:nvPicPr>
          <p:cNvPr id="800" name="Google Shape;80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350" y="1106976"/>
            <a:ext cx="5971200" cy="338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00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#1: accuracy-related metrics</a:t>
            </a:r>
            <a:endParaRPr/>
          </a:p>
        </p:txBody>
      </p:sp>
      <p:sp>
        <p:nvSpPr>
          <p:cNvPr id="806" name="Google Shape;806;p10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direct way to monitor a model’s performance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 only do as fast as when feedback is available</a:t>
            </a:r>
            <a:endParaRPr/>
          </a:p>
        </p:txBody>
      </p:sp>
      <p:sp>
        <p:nvSpPr>
          <p:cNvPr id="807" name="Google Shape;807;p10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0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#1: accuracy-related metrics</a:t>
            </a:r>
            <a:endParaRPr/>
          </a:p>
        </p:txBody>
      </p:sp>
      <p:sp>
        <p:nvSpPr>
          <p:cNvPr id="813" name="Google Shape;813;p10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direct way to monitor a model’s performance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Collect as much feedback as possible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Example: YouTube video recommendations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Click through rate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Duration watched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Completion rate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Take rate</a:t>
            </a:r>
            <a:endParaRPr/>
          </a:p>
        </p:txBody>
      </p:sp>
      <p:sp>
        <p:nvSpPr>
          <p:cNvPr id="814" name="Google Shape;814;p10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2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#2: predictions</a:t>
            </a:r>
            <a:endParaRPr/>
          </a:p>
        </p:txBody>
      </p:sp>
      <p:sp>
        <p:nvSpPr>
          <p:cNvPr id="820" name="Google Shape;820;p10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Predictions are low-dim: easy to visualize, compute stats, </a:t>
            </a:r>
            <a:r>
              <a:rPr lang="en">
                <a:solidFill>
                  <a:schemeClr val="dk1"/>
                </a:solidFill>
              </a:rPr>
              <a:t>and do two-sample tests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Changes in prediction dist. generally mean changes in input dist.</a:t>
            </a:r>
            <a:endParaRPr/>
          </a:p>
        </p:txBody>
      </p:sp>
      <p:sp>
        <p:nvSpPr>
          <p:cNvPr id="821" name="Google Shape;821;p10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03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#2: predictions</a:t>
            </a:r>
            <a:endParaRPr/>
          </a:p>
        </p:txBody>
      </p:sp>
      <p:sp>
        <p:nvSpPr>
          <p:cNvPr id="827" name="Google Shape;827;p10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Predictions are low-dim: easy to visualize, compute stats, </a:t>
            </a:r>
            <a:r>
              <a:rPr lang="en">
                <a:solidFill>
                  <a:schemeClr val="dk1"/>
                </a:solidFill>
              </a:rPr>
              <a:t>and do two-sample tests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Changes in prediction dist. generally mean changes in input dist.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 odd things in predictions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if predictions are all False in the last 10 mins</a:t>
            </a:r>
            <a:endParaRPr/>
          </a:p>
        </p:txBody>
      </p:sp>
      <p:sp>
        <p:nvSpPr>
          <p:cNvPr id="828" name="Google Shape;828;p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0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#3: features</a:t>
            </a:r>
            <a:endParaRPr/>
          </a:p>
        </p:txBody>
      </p:sp>
      <p:sp>
        <p:nvSpPr>
          <p:cNvPr id="834" name="Google Shape;834;p10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monitoring tools focus on monitoring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Feature schema expectations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Generated from the source distribution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If violated in production, possibly something is wrong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Example expectations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Common sense: e.g. “the” is most common word in English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min, max, or median values of a feature are in [a, b]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All values of a feature satisfy a regex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Categorical data belongs to a predefined set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FEATURE_1 &gt; FEATURE_B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35" name="Google Shape;835;p1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05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8722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expectations with profiling &amp; visualization</a:t>
            </a:r>
            <a:endParaRPr/>
          </a:p>
        </p:txBody>
      </p:sp>
      <p:sp>
        <p:nvSpPr>
          <p:cNvPr id="841" name="Google Shape;841;p105"/>
          <p:cNvSpPr txBox="1">
            <a:spLocks noGrp="1"/>
          </p:cNvSpPr>
          <p:nvPr>
            <p:ph type="body" idx="1"/>
          </p:nvPr>
        </p:nvSpPr>
        <p:spPr>
          <a:xfrm>
            <a:off x="311700" y="1030224"/>
            <a:ext cx="3417600" cy="13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Examining data &amp; collecting:</a:t>
            </a:r>
            <a:endParaRPr sz="15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statistics</a:t>
            </a:r>
            <a:endParaRPr sz="110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informative summaries</a:t>
            </a:r>
            <a:endParaRPr sz="11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u="sng">
                <a:solidFill>
                  <a:schemeClr val="hlink"/>
                </a:solidFill>
                <a:hlinkClick r:id="rId3"/>
              </a:rPr>
              <a:t>pandas-profiling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facets</a:t>
            </a:r>
            <a:endParaRPr sz="1500"/>
          </a:p>
        </p:txBody>
      </p:sp>
      <p:sp>
        <p:nvSpPr>
          <p:cNvPr id="842" name="Google Shape;842;p10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/>
          </a:p>
        </p:txBody>
      </p:sp>
      <p:pic>
        <p:nvPicPr>
          <p:cNvPr id="843" name="Google Shape;843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2825" y="1087000"/>
            <a:ext cx="5161101" cy="290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938" y="2472925"/>
            <a:ext cx="3837119" cy="2670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06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#3: features</a:t>
            </a:r>
            <a:endParaRPr/>
          </a:p>
        </p:txBody>
      </p:sp>
      <p:sp>
        <p:nvSpPr>
          <p:cNvPr id="850" name="Google Shape;850;p1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765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Feature schema expectations</a:t>
            </a:r>
            <a:endParaRPr/>
          </a:p>
        </p:txBody>
      </p:sp>
      <p:sp>
        <p:nvSpPr>
          <p:cNvPr id="851" name="Google Shape;851;p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/>
          </a:p>
        </p:txBody>
      </p:sp>
      <p:cxnSp>
        <p:nvCxnSpPr>
          <p:cNvPr id="852" name="Google Shape;852;p106"/>
          <p:cNvCxnSpPr/>
          <p:nvPr/>
        </p:nvCxnSpPr>
        <p:spPr>
          <a:xfrm rot="10800000" flipH="1">
            <a:off x="337658" y="4860017"/>
            <a:ext cx="8134800" cy="93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53" name="Google Shape;853;p106"/>
          <p:cNvSpPr txBox="1"/>
          <p:nvPr/>
        </p:nvSpPr>
        <p:spPr>
          <a:xfrm>
            <a:off x="337800" y="4922975"/>
            <a:ext cx="5455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GitHub - great-expectations/great_expectations</a:t>
            </a:r>
            <a:endParaRPr sz="1000">
              <a:solidFill>
                <a:srgbClr val="03035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54" name="Google Shape;854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500" y="1200150"/>
            <a:ext cx="4982500" cy="385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07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Monitoring #3: features schema with pydantic</a:t>
            </a:r>
            <a:endParaRPr/>
          </a:p>
        </p:txBody>
      </p:sp>
      <p:sp>
        <p:nvSpPr>
          <p:cNvPr id="860" name="Google Shape;860;p10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78</a:t>
            </a:fld>
            <a:endParaRPr/>
          </a:p>
        </p:txBody>
      </p:sp>
      <p:cxnSp>
        <p:nvCxnSpPr>
          <p:cNvPr id="861" name="Google Shape;861;p107"/>
          <p:cNvCxnSpPr/>
          <p:nvPr/>
        </p:nvCxnSpPr>
        <p:spPr>
          <a:xfrm rot="10800000" flipH="1">
            <a:off x="337658" y="4860017"/>
            <a:ext cx="8134800" cy="9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2" name="Google Shape;862;p107"/>
          <p:cNvSpPr txBox="1"/>
          <p:nvPr/>
        </p:nvSpPr>
        <p:spPr>
          <a:xfrm>
            <a:off x="337800" y="4922975"/>
            <a:ext cx="81924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latin typeface="Proxima Nova"/>
                <a:ea typeface="Proxima Nova"/>
                <a:cs typeface="Proxima Nova"/>
                <a:sym typeface="Proxima Nova"/>
              </a:rPr>
              <a:t>https://pydantic-docs.helpmanual.io/usage/validators/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63" name="Google Shape;863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00" y="1128125"/>
            <a:ext cx="4096840" cy="3579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1190" y="1251025"/>
            <a:ext cx="4589959" cy="3136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08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#3: features schema with TFX</a:t>
            </a:r>
            <a:endParaRPr/>
          </a:p>
        </p:txBody>
      </p:sp>
      <p:sp>
        <p:nvSpPr>
          <p:cNvPr id="870" name="Google Shape;870;p10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300"/>
          </a:p>
        </p:txBody>
      </p:sp>
      <p:sp>
        <p:nvSpPr>
          <p:cNvPr id="871" name="Google Shape;871;p10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/>
          </a:p>
        </p:txBody>
      </p:sp>
      <p:pic>
        <p:nvPicPr>
          <p:cNvPr id="872" name="Google Shape;872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50" y="1152475"/>
            <a:ext cx="3699200" cy="252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5800" y="2155300"/>
            <a:ext cx="5273899" cy="116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0650" y="3701550"/>
            <a:ext cx="5951482" cy="110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89700" y="393725"/>
            <a:ext cx="1542600" cy="1542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76" name="Google Shape;876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33104" y="2060663"/>
            <a:ext cx="1343970" cy="102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1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28175" y="1477775"/>
            <a:ext cx="1022177" cy="1022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8" name="Google Shape;878;p108"/>
          <p:cNvCxnSpPr/>
          <p:nvPr/>
        </p:nvCxnSpPr>
        <p:spPr>
          <a:xfrm rot="10800000" flipH="1">
            <a:off x="337658" y="4860017"/>
            <a:ext cx="8134800" cy="93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79" name="Google Shape;879;p108"/>
          <p:cNvSpPr txBox="1"/>
          <p:nvPr/>
        </p:nvSpPr>
        <p:spPr>
          <a:xfrm>
            <a:off x="337800" y="4922975"/>
            <a:ext cx="5455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9"/>
              </a:rPr>
              <a:t>How To Evaluate MLOps Tools</a:t>
            </a:r>
            <a:r>
              <a:rPr lang="en" sz="1000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 (Hamel Husain, CS 329S Lecture 9, 2022) </a:t>
            </a:r>
            <a:endParaRPr sz="1000">
              <a:solidFill>
                <a:srgbClr val="03035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>
            <a:spLocks noGrp="1"/>
          </p:cNvSpPr>
          <p:nvPr>
            <p:ph type="title"/>
          </p:nvPr>
        </p:nvSpPr>
        <p:spPr>
          <a:xfrm>
            <a:off x="1078350" y="1601150"/>
            <a:ext cx="38010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Causes of ML failures</a:t>
            </a:r>
            <a:endParaRPr/>
          </a:p>
        </p:txBody>
      </p:sp>
      <p:sp>
        <p:nvSpPr>
          <p:cNvPr id="182" name="Google Shape;182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09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monitoring problems</a:t>
            </a:r>
            <a:endParaRPr/>
          </a:p>
        </p:txBody>
      </p:sp>
      <p:sp>
        <p:nvSpPr>
          <p:cNvPr id="885" name="Google Shape;885;p10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Compute &amp; memory cost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100s models, each with 100s features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Computing stats for 10000s of features is costly</a:t>
            </a:r>
            <a:endParaRPr/>
          </a:p>
        </p:txBody>
      </p:sp>
      <p:sp>
        <p:nvSpPr>
          <p:cNvPr id="886" name="Google Shape;886;p10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110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monitoring problems</a:t>
            </a:r>
            <a:endParaRPr/>
          </a:p>
        </p:txBody>
      </p:sp>
      <p:sp>
        <p:nvSpPr>
          <p:cNvPr id="892" name="Google Shape;892;p1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AutoNum type="arabicPeriod"/>
            </a:pPr>
            <a:r>
              <a:rPr lang="en">
                <a:solidFill>
                  <a:srgbClr val="B7B7B7"/>
                </a:solidFill>
              </a:rPr>
              <a:t>Compute &amp; memory cost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Alert fatigue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Most expectation violations are benign</a:t>
            </a:r>
            <a:endParaRPr/>
          </a:p>
        </p:txBody>
      </p:sp>
      <p:sp>
        <p:nvSpPr>
          <p:cNvPr id="893" name="Google Shape;893;p1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1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monitoring problems</a:t>
            </a:r>
            <a:endParaRPr/>
          </a:p>
        </p:txBody>
      </p:sp>
      <p:sp>
        <p:nvSpPr>
          <p:cNvPr id="899" name="Google Shape;899;p1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AutoNum type="arabicPeriod"/>
            </a:pPr>
            <a:r>
              <a:rPr lang="en">
                <a:solidFill>
                  <a:srgbClr val="B7B7B7"/>
                </a:solidFill>
              </a:rPr>
              <a:t>Compute &amp; memory cost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AutoNum type="arabicPeriod"/>
            </a:pPr>
            <a:r>
              <a:rPr lang="en">
                <a:solidFill>
                  <a:srgbClr val="B7B7B7"/>
                </a:solidFill>
              </a:rPr>
              <a:t>Alert fatigue</a:t>
            </a:r>
            <a:endParaRPr>
              <a:solidFill>
                <a:srgbClr val="B7B7B7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Schema management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Feature schema changes over time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Need to find a way to map feature to schema version</a:t>
            </a:r>
            <a:endParaRPr/>
          </a:p>
        </p:txBody>
      </p:sp>
      <p:sp>
        <p:nvSpPr>
          <p:cNvPr id="900" name="Google Shape;900;p1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82</a:t>
            </a:fld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12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toolbox: logs</a:t>
            </a:r>
            <a:endParaRPr/>
          </a:p>
        </p:txBody>
      </p:sp>
      <p:sp>
        <p:nvSpPr>
          <p:cNvPr id="906" name="Google Shape;906;p1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 everything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stream processing problem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07" name="Google Shape;907;p1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83</a:t>
            </a:fld>
            <a:endParaRPr/>
          </a:p>
        </p:txBody>
      </p:sp>
      <p:sp>
        <p:nvSpPr>
          <p:cNvPr id="908" name="Google Shape;908;p112"/>
          <p:cNvSpPr txBox="1"/>
          <p:nvPr/>
        </p:nvSpPr>
        <p:spPr>
          <a:xfrm>
            <a:off x="1056625" y="3738000"/>
            <a:ext cx="68679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i="1">
                <a:latin typeface="Nunito"/>
                <a:ea typeface="Nunito"/>
                <a:cs typeface="Nunito"/>
                <a:sym typeface="Nunito"/>
              </a:rPr>
              <a:t>“If it moves, we track it. Sometimes we’ll draw a graph of something that isn’t moving yet, just in case it decides to make a run for it.”</a:t>
            </a:r>
            <a:endParaRPr sz="1700" i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i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Ian Malpass (</a:t>
            </a:r>
            <a:r>
              <a:rPr lang="en" sz="17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Etsy 2011</a:t>
            </a:r>
            <a:r>
              <a:rPr lang="en" sz="1700">
                <a:latin typeface="Nunito"/>
                <a:ea typeface="Nunito"/>
                <a:cs typeface="Nunito"/>
                <a:sym typeface="Nunito"/>
              </a:rPr>
              <a:t>)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09" name="Google Shape;909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6725" y="1070925"/>
            <a:ext cx="4005575" cy="18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12"/>
          <p:cNvSpPr txBox="1"/>
          <p:nvPr/>
        </p:nvSpPr>
        <p:spPr>
          <a:xfrm>
            <a:off x="5233200" y="2984825"/>
            <a:ext cx="3392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Nunito"/>
                <a:ea typeface="Nunito"/>
                <a:cs typeface="Nunito"/>
                <a:sym typeface="Nunito"/>
              </a:rPr>
              <a:t>Vladimir Kazanov (</a:t>
            </a:r>
            <a:r>
              <a:rPr lang="en" sz="17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Badoo 2019</a:t>
            </a:r>
            <a:r>
              <a:rPr lang="en" sz="1700">
                <a:latin typeface="Nunito"/>
                <a:ea typeface="Nunito"/>
                <a:cs typeface="Nunito"/>
                <a:sym typeface="Nunito"/>
              </a:rPr>
              <a:t>)</a:t>
            </a:r>
            <a:endParaRPr sz="17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13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toolbox: dashboards</a:t>
            </a:r>
            <a:endParaRPr/>
          </a:p>
        </p:txBody>
      </p:sp>
      <p:sp>
        <p:nvSpPr>
          <p:cNvPr id="916" name="Google Shape;916;p1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monitoring accessible to non-engineering stakeholders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Good for visualizations but insufficient for discovering distribution shifts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17" name="Google Shape;917;p1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84</a:t>
            </a:fld>
            <a:endParaRPr/>
          </a:p>
        </p:txBody>
      </p:sp>
      <p:pic>
        <p:nvPicPr>
          <p:cNvPr id="918" name="Google Shape;91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375" y="2257425"/>
            <a:ext cx="5848350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1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toolbox: alerts</a:t>
            </a:r>
            <a:endParaRPr/>
          </a:p>
        </p:txBody>
      </p:sp>
      <p:sp>
        <p:nvSpPr>
          <p:cNvPr id="924" name="Google Shape;924;p1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components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Alert policy: condition for alert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Notification channels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Description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Alert fatigue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How to send only meaningful alerts?</a:t>
            </a:r>
            <a:endParaRPr/>
          </a:p>
        </p:txBody>
      </p:sp>
      <p:sp>
        <p:nvSpPr>
          <p:cNvPr id="925" name="Google Shape;925;p1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85</a:t>
            </a:fld>
            <a:endParaRPr/>
          </a:p>
        </p:txBody>
      </p:sp>
      <p:sp>
        <p:nvSpPr>
          <p:cNvPr id="926" name="Google Shape;926;p114"/>
          <p:cNvSpPr txBox="1"/>
          <p:nvPr/>
        </p:nvSpPr>
        <p:spPr>
          <a:xfrm>
            <a:off x="488450" y="3767425"/>
            <a:ext cx="75858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## Recommender model accuracy below 90%</a:t>
            </a:r>
            <a:endParaRPr i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${timestamp}: This alert originated from the service ${service-name}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15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Monitoring -&gt; Continual Learning</a:t>
            </a:r>
            <a:endParaRPr/>
          </a:p>
        </p:txBody>
      </p:sp>
      <p:sp>
        <p:nvSpPr>
          <p:cNvPr id="932" name="Google Shape;932;p1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Monitoring is passive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Wait for a shift to happen to detect 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Continual learning is active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Update your models to address shifts</a:t>
            </a:r>
            <a:endParaRPr/>
          </a:p>
        </p:txBody>
      </p:sp>
      <p:sp>
        <p:nvSpPr>
          <p:cNvPr id="933" name="Google Shape;933;p1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86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50" y="2874050"/>
            <a:ext cx="8839201" cy="1789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2025"/>
            <a:ext cx="8839201" cy="137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313" y="1449900"/>
            <a:ext cx="8381377" cy="1341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p26"/>
          <p:cNvCxnSpPr/>
          <p:nvPr/>
        </p:nvCxnSpPr>
        <p:spPr>
          <a:xfrm rot="10800000" flipH="1">
            <a:off x="337658" y="4860017"/>
            <a:ext cx="8134800" cy="93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" name="Google Shape;192;p26"/>
          <p:cNvSpPr txBox="1"/>
          <p:nvPr/>
        </p:nvSpPr>
        <p:spPr>
          <a:xfrm>
            <a:off x="337800" y="4922975"/>
            <a:ext cx="5455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Amazon scraps secret AI recruiting tool that showed bias against women</a:t>
            </a:r>
            <a:r>
              <a:rPr lang="en" sz="1000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 (Reuters, 2018)</a:t>
            </a:r>
            <a:endParaRPr sz="1000">
              <a:solidFill>
                <a:srgbClr val="03035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3339</Words>
  <Application>Microsoft Macintosh PowerPoint</Application>
  <PresentationFormat>Presentación en pantalla (16:9)</PresentationFormat>
  <Paragraphs>591</Paragraphs>
  <Slides>86</Slides>
  <Notes>86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86</vt:i4>
      </vt:variant>
    </vt:vector>
  </HeadingPairs>
  <TitlesOfParts>
    <vt:vector size="91" baseType="lpstr">
      <vt:lpstr>Nunito</vt:lpstr>
      <vt:lpstr>Arial</vt:lpstr>
      <vt:lpstr>Proxima Nova</vt:lpstr>
      <vt:lpstr>Courier New</vt:lpstr>
      <vt:lpstr>Simple Light</vt:lpstr>
      <vt:lpstr>Presentación de PowerPoint</vt:lpstr>
      <vt:lpstr>Natural labels</vt:lpstr>
      <vt:lpstr>Natural labels</vt:lpstr>
      <vt:lpstr>Natural labels: surprisingly common</vt:lpstr>
      <vt:lpstr>Delayed labels</vt:lpstr>
      <vt:lpstr>Presentación de PowerPoint</vt:lpstr>
      <vt:lpstr>⚠ Labels are often assumed ⚠</vt:lpstr>
      <vt:lpstr>Causes of ML failures</vt:lpstr>
      <vt:lpstr>Presentación de PowerPoint</vt:lpstr>
      <vt:lpstr>Presentación de PowerPoint</vt:lpstr>
      <vt:lpstr>What is an ML failure?</vt:lpstr>
      <vt:lpstr>ML system failures</vt:lpstr>
      <vt:lpstr>Presentación de PowerPoint</vt:lpstr>
      <vt:lpstr>Causes of ops failures (software system failures)</vt:lpstr>
      <vt:lpstr>ML-specific failures (during/post deployment)</vt:lpstr>
      <vt:lpstr>Production data differing from training data</vt:lpstr>
      <vt:lpstr>Edge case vs. outlier</vt:lpstr>
      <vt:lpstr>Degenerate feedback loops</vt:lpstr>
      <vt:lpstr>Degenerate feedback loops: recsys</vt:lpstr>
      <vt:lpstr>Degenerate feedback loops: resume screening</vt:lpstr>
      <vt:lpstr>Degenerate feedback loops: resume screening</vt:lpstr>
      <vt:lpstr>Detecting degenerate feedback loops</vt:lpstr>
      <vt:lpstr>Degenerate feedback loops: detect</vt:lpstr>
      <vt:lpstr>Degenerate feedback loops: mitigate</vt:lpstr>
      <vt:lpstr>Randomization</vt:lpstr>
      <vt:lpstr>Randomization</vt:lpstr>
      <vt:lpstr>Positional features</vt:lpstr>
      <vt:lpstr>Positional features: naive</vt:lpstr>
      <vt:lpstr>Positional features: 2 models </vt:lpstr>
      <vt:lpstr>Data distribution shifts</vt:lpstr>
      <vt:lpstr>Presentación de PowerPoint</vt:lpstr>
      <vt:lpstr>Types of data distribution shifts</vt:lpstr>
      <vt:lpstr>Covariate shift</vt:lpstr>
      <vt:lpstr>Covariate shift</vt:lpstr>
      <vt:lpstr>Covariate shift: example</vt:lpstr>
      <vt:lpstr>Covariate shift: causes (training)</vt:lpstr>
      <vt:lpstr>Covariate shift: causes (prod)</vt:lpstr>
      <vt:lpstr>Covariate shift: causes (prod)</vt:lpstr>
      <vt:lpstr>Covariate shift</vt:lpstr>
      <vt:lpstr>Label shift</vt:lpstr>
      <vt:lpstr>Label shift &amp; covariate shift</vt:lpstr>
      <vt:lpstr>Label shift &amp; covariate shift</vt:lpstr>
      <vt:lpstr>Concept Drift</vt:lpstr>
      <vt:lpstr>Concept Drift</vt:lpstr>
      <vt:lpstr>General data changes</vt:lpstr>
      <vt:lpstr>General data changes</vt:lpstr>
      <vt:lpstr>Detecting data distribution shifts</vt:lpstr>
      <vt:lpstr>Detecting data distribution shifts</vt:lpstr>
      <vt:lpstr>Detecting data distribution shifts</vt:lpstr>
      <vt:lpstr>Detecting data distribution shifts</vt:lpstr>
      <vt:lpstr>Cumulative vs. sliding metrics</vt:lpstr>
      <vt:lpstr>Detecting data distribution shifts</vt:lpstr>
      <vt:lpstr>Two-sample test: KS test (Kolmogorov–Smirnov)</vt:lpstr>
      <vt:lpstr>Two-sample test</vt:lpstr>
      <vt:lpstr>Not all shifts are equal</vt:lpstr>
      <vt:lpstr>Not all shifts are equal</vt:lpstr>
      <vt:lpstr>Temporal shifts: time window scale matters  </vt:lpstr>
      <vt:lpstr>Temporal shifts: time window scale matters</vt:lpstr>
      <vt:lpstr>Temporal shifts: time window scale matters</vt:lpstr>
      <vt:lpstr>Temporal shifts: time window scale matters</vt:lpstr>
      <vt:lpstr>Addressing data distribution shifts</vt:lpstr>
      <vt:lpstr>Addressing data distribution shifts</vt:lpstr>
      <vt:lpstr>Addressing data distribution shifts</vt:lpstr>
      <vt:lpstr>Monitoring &amp; Observability</vt:lpstr>
      <vt:lpstr>Monitoring vs. observability</vt:lpstr>
      <vt:lpstr>Monitoring vs. observability</vt:lpstr>
      <vt:lpstr>Monitoring vs. observability</vt:lpstr>
      <vt:lpstr>Monitoring is all about metrics</vt:lpstr>
      <vt:lpstr>Operational metrics</vt:lpstr>
      <vt:lpstr>ML metrics: what to monitor</vt:lpstr>
      <vt:lpstr>Monitoring #1: accuracy-related metrics</vt:lpstr>
      <vt:lpstr>Monitoring #1: accuracy-related metrics</vt:lpstr>
      <vt:lpstr>Monitoring #2: predictions</vt:lpstr>
      <vt:lpstr>Monitoring #2: predictions</vt:lpstr>
      <vt:lpstr>Monitoring #3: features</vt:lpstr>
      <vt:lpstr>Generate expectations with profiling &amp; visualization</vt:lpstr>
      <vt:lpstr>Monitoring #3: features</vt:lpstr>
      <vt:lpstr>Monitoring #3: features schema with pydantic</vt:lpstr>
      <vt:lpstr>Monitoring #3: features schema with TFX</vt:lpstr>
      <vt:lpstr>Feature monitoring problems</vt:lpstr>
      <vt:lpstr>Feature monitoring problems</vt:lpstr>
      <vt:lpstr>Feature monitoring problems</vt:lpstr>
      <vt:lpstr>Monitoring toolbox: logs</vt:lpstr>
      <vt:lpstr>Monitoring toolbox: dashboards</vt:lpstr>
      <vt:lpstr>Monitoring toolbox: alerts</vt:lpstr>
      <vt:lpstr>Monitoring -&gt; Continual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JULIO WAISSMAN VILANOVA</cp:lastModifiedBy>
  <cp:revision>1</cp:revision>
  <dcterms:modified xsi:type="dcterms:W3CDTF">2022-04-30T15:27:54Z</dcterms:modified>
</cp:coreProperties>
</file>